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1" r:id="rId4"/>
  </p:sldMasterIdLst>
  <p:notesMasterIdLst>
    <p:notesMasterId r:id="rId49"/>
  </p:notesMasterIdLst>
  <p:sldIdLst>
    <p:sldId id="257" r:id="rId5"/>
    <p:sldId id="382" r:id="rId6"/>
    <p:sldId id="414" r:id="rId7"/>
    <p:sldId id="415" r:id="rId8"/>
    <p:sldId id="256" r:id="rId9"/>
    <p:sldId id="418"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419" r:id="rId37"/>
    <p:sldId id="420" r:id="rId38"/>
    <p:sldId id="421" r:id="rId39"/>
    <p:sldId id="422" r:id="rId40"/>
    <p:sldId id="423" r:id="rId41"/>
    <p:sldId id="424" r:id="rId42"/>
    <p:sldId id="425" r:id="rId43"/>
    <p:sldId id="400" r:id="rId44"/>
    <p:sldId id="399" r:id="rId45"/>
    <p:sldId id="405" r:id="rId46"/>
    <p:sldId id="416" r:id="rId47"/>
    <p:sldId id="40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4" autoAdjust="0"/>
    <p:restoredTop sz="94660"/>
  </p:normalViewPr>
  <p:slideViewPr>
    <p:cSldViewPr snapToGrid="0">
      <p:cViewPr varScale="1">
        <p:scale>
          <a:sx n="60" d="100"/>
          <a:sy n="60" d="100"/>
        </p:scale>
        <p:origin x="144"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D7C90D-0A3D-4161-830B-ED0DFA51A9E9}" type="doc">
      <dgm:prSet loTypeId="urn:microsoft.com/office/officeart/2016/7/layout/BasicTimeline" loCatId="process" qsTypeId="urn:microsoft.com/office/officeart/2005/8/quickstyle/simple4" qsCatId="simple" csTypeId="urn:microsoft.com/office/officeart/2005/8/colors/colorful1" csCatId="colorful" phldr="1"/>
      <dgm:spPr/>
      <dgm:t>
        <a:bodyPr/>
        <a:lstStyle/>
        <a:p>
          <a:endParaRPr lang="en-US"/>
        </a:p>
      </dgm:t>
    </dgm:pt>
    <dgm:pt modelId="{0DC2698D-72AB-4DE0-BA04-2582F0396A44}">
      <dgm:prSet/>
      <dgm:spPr/>
      <dgm:t>
        <a:bodyPr/>
        <a:lstStyle/>
        <a:p>
          <a:pPr>
            <a:defRPr b="1"/>
          </a:pPr>
          <a:r>
            <a:rPr lang="en-US"/>
            <a:t>13 Mar. 2020</a:t>
          </a:r>
        </a:p>
      </dgm:t>
    </dgm:pt>
    <dgm:pt modelId="{8FC9339E-4C58-460A-B330-94ADAFC52D11}" type="parTrans" cxnId="{F768D8DA-F4EA-415F-A08D-F6629F7ACC50}">
      <dgm:prSet/>
      <dgm:spPr/>
      <dgm:t>
        <a:bodyPr/>
        <a:lstStyle/>
        <a:p>
          <a:endParaRPr lang="en-US"/>
        </a:p>
      </dgm:t>
    </dgm:pt>
    <dgm:pt modelId="{CA230E29-C795-489C-934F-D4BAD8F1EB66}" type="sibTrans" cxnId="{F768D8DA-F4EA-415F-A08D-F6629F7ACC50}">
      <dgm:prSet/>
      <dgm:spPr/>
      <dgm:t>
        <a:bodyPr/>
        <a:lstStyle/>
        <a:p>
          <a:endParaRPr lang="en-US"/>
        </a:p>
      </dgm:t>
    </dgm:pt>
    <dgm:pt modelId="{0D7442A7-5456-4227-84FC-5FE34A59F3F4}">
      <dgm:prSet/>
      <dgm:spPr/>
      <dgm:t>
        <a:bodyPr/>
        <a:lstStyle/>
        <a:p>
          <a:r>
            <a:rPr lang="en-US"/>
            <a:t>First COVID case reported in Alabama</a:t>
          </a:r>
        </a:p>
      </dgm:t>
    </dgm:pt>
    <dgm:pt modelId="{A635502E-8A16-45D4-AA10-4AE1BB5BFE03}" type="parTrans" cxnId="{C31DB5FD-848E-4A9B-A9EE-6989BB5A415A}">
      <dgm:prSet/>
      <dgm:spPr/>
      <dgm:t>
        <a:bodyPr/>
        <a:lstStyle/>
        <a:p>
          <a:endParaRPr lang="en-US"/>
        </a:p>
      </dgm:t>
    </dgm:pt>
    <dgm:pt modelId="{AA909A3B-97C0-4C44-A615-070CDDC9E078}" type="sibTrans" cxnId="{C31DB5FD-848E-4A9B-A9EE-6989BB5A415A}">
      <dgm:prSet/>
      <dgm:spPr/>
      <dgm:t>
        <a:bodyPr/>
        <a:lstStyle/>
        <a:p>
          <a:endParaRPr lang="en-US"/>
        </a:p>
      </dgm:t>
    </dgm:pt>
    <dgm:pt modelId="{71942C37-C0F0-4869-98B9-0FFBDF46DE4C}">
      <dgm:prSet/>
      <dgm:spPr/>
      <dgm:t>
        <a:bodyPr/>
        <a:lstStyle/>
        <a:p>
          <a:pPr>
            <a:defRPr b="1"/>
          </a:pPr>
          <a:r>
            <a:rPr lang="en-US"/>
            <a:t>17 Mar. 2020</a:t>
          </a:r>
        </a:p>
      </dgm:t>
    </dgm:pt>
    <dgm:pt modelId="{7EBA6E35-769F-45AB-B0F7-4B60162F16D1}" type="parTrans" cxnId="{EC23CA8B-DCAC-4B92-A84D-D872D252E10C}">
      <dgm:prSet/>
      <dgm:spPr/>
      <dgm:t>
        <a:bodyPr/>
        <a:lstStyle/>
        <a:p>
          <a:endParaRPr lang="en-US"/>
        </a:p>
      </dgm:t>
    </dgm:pt>
    <dgm:pt modelId="{BB65D64C-8B36-436A-A130-EEC9F0D61EF7}" type="sibTrans" cxnId="{EC23CA8B-DCAC-4B92-A84D-D872D252E10C}">
      <dgm:prSet/>
      <dgm:spPr/>
      <dgm:t>
        <a:bodyPr/>
        <a:lstStyle/>
        <a:p>
          <a:endParaRPr lang="en-US"/>
        </a:p>
      </dgm:t>
    </dgm:pt>
    <dgm:pt modelId="{CEB4C3C6-7466-47BC-BABC-2D4AC1C35513}">
      <dgm:prSet/>
      <dgm:spPr/>
      <dgm:t>
        <a:bodyPr/>
        <a:lstStyle/>
        <a:p>
          <a:r>
            <a:rPr lang="en-US"/>
            <a:t>State departments shutdown</a:t>
          </a:r>
        </a:p>
      </dgm:t>
    </dgm:pt>
    <dgm:pt modelId="{A3C46D1C-0268-4D3F-8DF3-98F1390ECF68}" type="parTrans" cxnId="{6E8B8A64-296B-4F8C-AB31-24186F552D8E}">
      <dgm:prSet/>
      <dgm:spPr/>
      <dgm:t>
        <a:bodyPr/>
        <a:lstStyle/>
        <a:p>
          <a:endParaRPr lang="en-US"/>
        </a:p>
      </dgm:t>
    </dgm:pt>
    <dgm:pt modelId="{612F2D73-992C-4B8D-A60E-3E612CBD0CDC}" type="sibTrans" cxnId="{6E8B8A64-296B-4F8C-AB31-24186F552D8E}">
      <dgm:prSet/>
      <dgm:spPr/>
      <dgm:t>
        <a:bodyPr/>
        <a:lstStyle/>
        <a:p>
          <a:endParaRPr lang="en-US"/>
        </a:p>
      </dgm:t>
    </dgm:pt>
    <dgm:pt modelId="{81B28F75-8833-48FF-8A29-841691A37759}">
      <dgm:prSet/>
      <dgm:spPr/>
      <dgm:t>
        <a:bodyPr/>
        <a:lstStyle/>
        <a:p>
          <a:pPr>
            <a:defRPr b="1"/>
          </a:pPr>
          <a:r>
            <a:rPr lang="en-US"/>
            <a:t>17 Mar. – 1 May 2020</a:t>
          </a:r>
        </a:p>
      </dgm:t>
    </dgm:pt>
    <dgm:pt modelId="{21D755F4-A8FC-448F-AD5B-FEF335A86548}" type="parTrans" cxnId="{B3C86458-DF14-48B8-B7E1-F35B492609C7}">
      <dgm:prSet/>
      <dgm:spPr/>
      <dgm:t>
        <a:bodyPr/>
        <a:lstStyle/>
        <a:p>
          <a:endParaRPr lang="en-US"/>
        </a:p>
      </dgm:t>
    </dgm:pt>
    <dgm:pt modelId="{823BB177-2FDC-4B8C-9BA1-2A6809CE5196}" type="sibTrans" cxnId="{B3C86458-DF14-48B8-B7E1-F35B492609C7}">
      <dgm:prSet/>
      <dgm:spPr/>
      <dgm:t>
        <a:bodyPr/>
        <a:lstStyle/>
        <a:p>
          <a:endParaRPr lang="en-US"/>
        </a:p>
      </dgm:t>
    </dgm:pt>
    <dgm:pt modelId="{067CCB0D-28E7-4528-B129-90445B58F3FC}">
      <dgm:prSet/>
      <dgm:spPr/>
      <dgm:t>
        <a:bodyPr/>
        <a:lstStyle/>
        <a:p>
          <a:r>
            <a:rPr lang="en-US"/>
            <a:t>ADAH employees work from home</a:t>
          </a:r>
        </a:p>
      </dgm:t>
    </dgm:pt>
    <dgm:pt modelId="{54B00995-533B-4BE2-BCD8-86D89F4D8210}" type="parTrans" cxnId="{AE23920C-5536-41DE-B6E4-1FBF8F827D07}">
      <dgm:prSet/>
      <dgm:spPr/>
      <dgm:t>
        <a:bodyPr/>
        <a:lstStyle/>
        <a:p>
          <a:endParaRPr lang="en-US"/>
        </a:p>
      </dgm:t>
    </dgm:pt>
    <dgm:pt modelId="{16FBE259-F499-4020-8D8C-D705561DC5ED}" type="sibTrans" cxnId="{AE23920C-5536-41DE-B6E4-1FBF8F827D07}">
      <dgm:prSet/>
      <dgm:spPr/>
      <dgm:t>
        <a:bodyPr/>
        <a:lstStyle/>
        <a:p>
          <a:endParaRPr lang="en-US"/>
        </a:p>
      </dgm:t>
    </dgm:pt>
    <dgm:pt modelId="{A763FFDA-416D-44AC-8BEE-3623F5466C53}">
      <dgm:prSet/>
      <dgm:spPr/>
      <dgm:t>
        <a:bodyPr/>
        <a:lstStyle/>
        <a:p>
          <a:pPr>
            <a:defRPr b="1"/>
          </a:pPr>
          <a:r>
            <a:rPr lang="en-US"/>
            <a:t>2 June 2020</a:t>
          </a:r>
        </a:p>
      </dgm:t>
    </dgm:pt>
    <dgm:pt modelId="{C6E07807-43E2-44F6-AC11-33EA8E818B32}" type="parTrans" cxnId="{98A451A3-FE3B-432A-ACAB-99E1E6E675DF}">
      <dgm:prSet/>
      <dgm:spPr/>
      <dgm:t>
        <a:bodyPr/>
        <a:lstStyle/>
        <a:p>
          <a:endParaRPr lang="en-US"/>
        </a:p>
      </dgm:t>
    </dgm:pt>
    <dgm:pt modelId="{9A92C248-887B-4181-BE08-D223E0907432}" type="sibTrans" cxnId="{98A451A3-FE3B-432A-ACAB-99E1E6E675DF}">
      <dgm:prSet/>
      <dgm:spPr/>
      <dgm:t>
        <a:bodyPr/>
        <a:lstStyle/>
        <a:p>
          <a:endParaRPr lang="en-US"/>
        </a:p>
      </dgm:t>
    </dgm:pt>
    <dgm:pt modelId="{B612B1E6-4AE5-49DC-95BB-914735A1FB6D}">
      <dgm:prSet/>
      <dgm:spPr/>
      <dgm:t>
        <a:bodyPr/>
        <a:lstStyle/>
        <a:p>
          <a:r>
            <a:rPr lang="en-US"/>
            <a:t>Research by appointment begins (original records only)</a:t>
          </a:r>
        </a:p>
      </dgm:t>
    </dgm:pt>
    <dgm:pt modelId="{C9FF77CA-E879-44EE-A074-E8933753920D}" type="parTrans" cxnId="{35CA4834-06D9-4B02-9432-D3465CF63EA0}">
      <dgm:prSet/>
      <dgm:spPr/>
      <dgm:t>
        <a:bodyPr/>
        <a:lstStyle/>
        <a:p>
          <a:endParaRPr lang="en-US"/>
        </a:p>
      </dgm:t>
    </dgm:pt>
    <dgm:pt modelId="{53E4BA45-F342-4EC1-9225-F08198A05C24}" type="sibTrans" cxnId="{35CA4834-06D9-4B02-9432-D3465CF63EA0}">
      <dgm:prSet/>
      <dgm:spPr/>
      <dgm:t>
        <a:bodyPr/>
        <a:lstStyle/>
        <a:p>
          <a:endParaRPr lang="en-US"/>
        </a:p>
      </dgm:t>
    </dgm:pt>
    <dgm:pt modelId="{4AAD5E50-D3FA-4CAA-B21D-CF611980F94F}">
      <dgm:prSet/>
      <dgm:spPr/>
      <dgm:t>
        <a:bodyPr/>
        <a:lstStyle/>
        <a:p>
          <a:pPr>
            <a:defRPr b="1"/>
          </a:pPr>
          <a:r>
            <a:rPr lang="en-US"/>
            <a:t>4 May 2021</a:t>
          </a:r>
        </a:p>
      </dgm:t>
    </dgm:pt>
    <dgm:pt modelId="{C4F4D19A-C781-47F5-AEC1-260CFCF233A1}" type="parTrans" cxnId="{1B373CEC-C29A-465E-B669-DE53A1047A4E}">
      <dgm:prSet/>
      <dgm:spPr/>
      <dgm:t>
        <a:bodyPr/>
        <a:lstStyle/>
        <a:p>
          <a:endParaRPr lang="en-US"/>
        </a:p>
      </dgm:t>
    </dgm:pt>
    <dgm:pt modelId="{66DD1395-A72D-4254-8D2B-38E0DE343265}" type="sibTrans" cxnId="{1B373CEC-C29A-465E-B669-DE53A1047A4E}">
      <dgm:prSet/>
      <dgm:spPr/>
      <dgm:t>
        <a:bodyPr/>
        <a:lstStyle/>
        <a:p>
          <a:endParaRPr lang="en-US"/>
        </a:p>
      </dgm:t>
    </dgm:pt>
    <dgm:pt modelId="{28477628-68E7-4DC3-908B-502AB16293C3}">
      <dgm:prSet/>
      <dgm:spPr/>
      <dgm:t>
        <a:bodyPr/>
        <a:lstStyle/>
        <a:p>
          <a:r>
            <a:rPr lang="en-US"/>
            <a:t>Genealogy appointments added</a:t>
          </a:r>
        </a:p>
      </dgm:t>
    </dgm:pt>
    <dgm:pt modelId="{0D99AA3E-2898-4C71-9905-4C4A9D57DAF6}" type="parTrans" cxnId="{24493B1B-0D9F-4E15-8F7F-79772A2B8C81}">
      <dgm:prSet/>
      <dgm:spPr/>
      <dgm:t>
        <a:bodyPr/>
        <a:lstStyle/>
        <a:p>
          <a:endParaRPr lang="en-US"/>
        </a:p>
      </dgm:t>
    </dgm:pt>
    <dgm:pt modelId="{EE951D74-C706-46BF-8CFB-3E0E1D00B247}" type="sibTrans" cxnId="{24493B1B-0D9F-4E15-8F7F-79772A2B8C81}">
      <dgm:prSet/>
      <dgm:spPr/>
      <dgm:t>
        <a:bodyPr/>
        <a:lstStyle/>
        <a:p>
          <a:endParaRPr lang="en-US"/>
        </a:p>
      </dgm:t>
    </dgm:pt>
    <dgm:pt modelId="{1F49F4D9-FBDA-4735-B9B7-C7341156720B}" type="pres">
      <dgm:prSet presAssocID="{F5D7C90D-0A3D-4161-830B-ED0DFA51A9E9}" presName="root" presStyleCnt="0">
        <dgm:presLayoutVars>
          <dgm:chMax/>
          <dgm:chPref/>
          <dgm:animLvl val="lvl"/>
        </dgm:presLayoutVars>
      </dgm:prSet>
      <dgm:spPr/>
    </dgm:pt>
    <dgm:pt modelId="{5A3CBEB2-E857-4F15-AEB9-3836299B82CD}" type="pres">
      <dgm:prSet presAssocID="{F5D7C90D-0A3D-4161-830B-ED0DFA51A9E9}" presName="divider" presStyleLbl="fgAccFollowNode1" presStyleIdx="0" presStyleCnt="1"/>
      <dgm:spPr>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tailEnd type="triangle" w="lg" len="lg"/>
        </a:ln>
        <a:effectLst/>
      </dgm:spPr>
    </dgm:pt>
    <dgm:pt modelId="{3E6E5F74-524E-454C-853D-94E09D31C4CE}" type="pres">
      <dgm:prSet presAssocID="{F5D7C90D-0A3D-4161-830B-ED0DFA51A9E9}" presName="nodes" presStyleCnt="0">
        <dgm:presLayoutVars>
          <dgm:chMax/>
          <dgm:chPref/>
          <dgm:animLvl val="lvl"/>
        </dgm:presLayoutVars>
      </dgm:prSet>
      <dgm:spPr/>
    </dgm:pt>
    <dgm:pt modelId="{E6BD1E4C-AD17-45A3-860A-9816197B9BEB}" type="pres">
      <dgm:prSet presAssocID="{0DC2698D-72AB-4DE0-BA04-2582F0396A44}" presName="composite" presStyleCnt="0"/>
      <dgm:spPr/>
    </dgm:pt>
    <dgm:pt modelId="{93DDECF9-6977-46B2-BE0E-5A77AD4DE2CE}" type="pres">
      <dgm:prSet presAssocID="{0DC2698D-72AB-4DE0-BA04-2582F0396A44}" presName="L1TextContainer" presStyleLbl="revTx" presStyleIdx="0" presStyleCnt="5">
        <dgm:presLayoutVars>
          <dgm:chMax val="1"/>
          <dgm:chPref val="1"/>
          <dgm:bulletEnabled val="1"/>
        </dgm:presLayoutVars>
      </dgm:prSet>
      <dgm:spPr/>
    </dgm:pt>
    <dgm:pt modelId="{09384551-29F1-4373-8761-49092C78268D}" type="pres">
      <dgm:prSet presAssocID="{0DC2698D-72AB-4DE0-BA04-2582F0396A44}" presName="L2TextContainerWrapper" presStyleCnt="0">
        <dgm:presLayoutVars>
          <dgm:chMax val="0"/>
          <dgm:chPref val="0"/>
          <dgm:bulletEnabled val="1"/>
        </dgm:presLayoutVars>
      </dgm:prSet>
      <dgm:spPr/>
    </dgm:pt>
    <dgm:pt modelId="{C5CF9266-BB42-4414-AA1A-472F137CEA6B}" type="pres">
      <dgm:prSet presAssocID="{0DC2698D-72AB-4DE0-BA04-2582F0396A44}" presName="L2TextContainer" presStyleLbl="bgAcc1" presStyleIdx="0" presStyleCnt="5"/>
      <dgm:spPr/>
    </dgm:pt>
    <dgm:pt modelId="{B6D9EDB9-7444-41A9-A5FD-D862BE8D47E9}" type="pres">
      <dgm:prSet presAssocID="{0DC2698D-72AB-4DE0-BA04-2582F0396A44}" presName="FlexibleEmptyPlaceHolder" presStyleCnt="0"/>
      <dgm:spPr/>
    </dgm:pt>
    <dgm:pt modelId="{62BD78A6-B153-4B78-B327-8994CBAC8B89}" type="pres">
      <dgm:prSet presAssocID="{0DC2698D-72AB-4DE0-BA04-2582F0396A44}" presName="ConnectLine" presStyleLbl="sibTrans1D1" presStyleIdx="0" presStyleCnt="5"/>
      <dgm:spPr>
        <a:noFill/>
        <a:ln w="9525" cap="flat" cmpd="sng" algn="ctr">
          <a:solidFill>
            <a:schemeClr val="accent2">
              <a:hueOff val="0"/>
              <a:satOff val="0"/>
              <a:lumOff val="0"/>
              <a:alphaOff val="0"/>
            </a:schemeClr>
          </a:solidFill>
          <a:prstDash val="dash"/>
        </a:ln>
        <a:effectLst/>
      </dgm:spPr>
    </dgm:pt>
    <dgm:pt modelId="{97272E3F-FEB2-4D62-90F6-B720174A0350}" type="pres">
      <dgm:prSet presAssocID="{0DC2698D-72AB-4DE0-BA04-2582F0396A44}" presName="ConnectorPoint" presStyleLbl="alignNode1" presStyleIdx="0" presStyleCnt="5"/>
      <dgm:spPr/>
    </dgm:pt>
    <dgm:pt modelId="{EE5EE08C-923E-43B3-A284-7E7828192FDF}" type="pres">
      <dgm:prSet presAssocID="{0DC2698D-72AB-4DE0-BA04-2582F0396A44}" presName="EmptyPlaceHolder" presStyleCnt="0"/>
      <dgm:spPr/>
    </dgm:pt>
    <dgm:pt modelId="{6BB3A919-8036-43F7-B24F-794B0403C3C7}" type="pres">
      <dgm:prSet presAssocID="{CA230E29-C795-489C-934F-D4BAD8F1EB66}" presName="spaceBetweenRectangles" presStyleCnt="0"/>
      <dgm:spPr/>
    </dgm:pt>
    <dgm:pt modelId="{AF2D9C3F-E87A-4E7C-8C2A-A0288FB9C3B5}" type="pres">
      <dgm:prSet presAssocID="{71942C37-C0F0-4869-98B9-0FFBDF46DE4C}" presName="composite" presStyleCnt="0"/>
      <dgm:spPr/>
    </dgm:pt>
    <dgm:pt modelId="{8086B820-2A0D-409B-B140-ECFF18D155C3}" type="pres">
      <dgm:prSet presAssocID="{71942C37-C0F0-4869-98B9-0FFBDF46DE4C}" presName="L1TextContainer" presStyleLbl="revTx" presStyleIdx="1" presStyleCnt="5">
        <dgm:presLayoutVars>
          <dgm:chMax val="1"/>
          <dgm:chPref val="1"/>
          <dgm:bulletEnabled val="1"/>
        </dgm:presLayoutVars>
      </dgm:prSet>
      <dgm:spPr/>
    </dgm:pt>
    <dgm:pt modelId="{419D3271-1005-4BE9-ADF6-6082D1266C12}" type="pres">
      <dgm:prSet presAssocID="{71942C37-C0F0-4869-98B9-0FFBDF46DE4C}" presName="L2TextContainerWrapper" presStyleCnt="0">
        <dgm:presLayoutVars>
          <dgm:chMax val="0"/>
          <dgm:chPref val="0"/>
          <dgm:bulletEnabled val="1"/>
        </dgm:presLayoutVars>
      </dgm:prSet>
      <dgm:spPr/>
    </dgm:pt>
    <dgm:pt modelId="{DEE85501-3FD1-4590-B110-8D43D38C4787}" type="pres">
      <dgm:prSet presAssocID="{71942C37-C0F0-4869-98B9-0FFBDF46DE4C}" presName="L2TextContainer" presStyleLbl="bgAcc1" presStyleIdx="1" presStyleCnt="5"/>
      <dgm:spPr/>
    </dgm:pt>
    <dgm:pt modelId="{01F46C14-FC85-4960-9AF0-2A5AB2C36161}" type="pres">
      <dgm:prSet presAssocID="{71942C37-C0F0-4869-98B9-0FFBDF46DE4C}" presName="FlexibleEmptyPlaceHolder" presStyleCnt="0"/>
      <dgm:spPr/>
    </dgm:pt>
    <dgm:pt modelId="{9E7492E2-D84C-41F3-ACEA-2497EB31DDE7}" type="pres">
      <dgm:prSet presAssocID="{71942C37-C0F0-4869-98B9-0FFBDF46DE4C}" presName="ConnectLine" presStyleLbl="sibTrans1D1" presStyleIdx="1" presStyleCnt="5"/>
      <dgm:spPr>
        <a:noFill/>
        <a:ln w="9525" cap="flat" cmpd="sng" algn="ctr">
          <a:solidFill>
            <a:schemeClr val="accent3">
              <a:hueOff val="0"/>
              <a:satOff val="0"/>
              <a:lumOff val="0"/>
              <a:alphaOff val="0"/>
            </a:schemeClr>
          </a:solidFill>
          <a:prstDash val="dash"/>
        </a:ln>
        <a:effectLst/>
      </dgm:spPr>
    </dgm:pt>
    <dgm:pt modelId="{A61586E9-1883-43A3-9E71-C56CABF3418A}" type="pres">
      <dgm:prSet presAssocID="{71942C37-C0F0-4869-98B9-0FFBDF46DE4C}" presName="ConnectorPoint" presStyleLbl="alignNode1" presStyleIdx="1" presStyleCnt="5"/>
      <dgm:spPr/>
    </dgm:pt>
    <dgm:pt modelId="{4ED7DB97-9739-4B91-A44C-585CCBBA7AA6}" type="pres">
      <dgm:prSet presAssocID="{71942C37-C0F0-4869-98B9-0FFBDF46DE4C}" presName="EmptyPlaceHolder" presStyleCnt="0"/>
      <dgm:spPr/>
    </dgm:pt>
    <dgm:pt modelId="{0D783293-538B-4EA9-B853-1E616CAD4E29}" type="pres">
      <dgm:prSet presAssocID="{BB65D64C-8B36-436A-A130-EEC9F0D61EF7}" presName="spaceBetweenRectangles" presStyleCnt="0"/>
      <dgm:spPr/>
    </dgm:pt>
    <dgm:pt modelId="{B9D23967-8EF8-4EA4-B985-183F298FDC0F}" type="pres">
      <dgm:prSet presAssocID="{81B28F75-8833-48FF-8A29-841691A37759}" presName="composite" presStyleCnt="0"/>
      <dgm:spPr/>
    </dgm:pt>
    <dgm:pt modelId="{378AEFA0-2B5D-405F-8880-3B1E0E0BB551}" type="pres">
      <dgm:prSet presAssocID="{81B28F75-8833-48FF-8A29-841691A37759}" presName="L1TextContainer" presStyleLbl="revTx" presStyleIdx="2" presStyleCnt="5">
        <dgm:presLayoutVars>
          <dgm:chMax val="1"/>
          <dgm:chPref val="1"/>
          <dgm:bulletEnabled val="1"/>
        </dgm:presLayoutVars>
      </dgm:prSet>
      <dgm:spPr/>
    </dgm:pt>
    <dgm:pt modelId="{459334C2-586E-4667-A1B2-E7D35F5936DF}" type="pres">
      <dgm:prSet presAssocID="{81B28F75-8833-48FF-8A29-841691A37759}" presName="L2TextContainerWrapper" presStyleCnt="0">
        <dgm:presLayoutVars>
          <dgm:chMax val="0"/>
          <dgm:chPref val="0"/>
          <dgm:bulletEnabled val="1"/>
        </dgm:presLayoutVars>
      </dgm:prSet>
      <dgm:spPr/>
    </dgm:pt>
    <dgm:pt modelId="{54824964-6CC9-40B9-9D23-01391802D40F}" type="pres">
      <dgm:prSet presAssocID="{81B28F75-8833-48FF-8A29-841691A37759}" presName="L2TextContainer" presStyleLbl="bgAcc1" presStyleIdx="2" presStyleCnt="5"/>
      <dgm:spPr/>
    </dgm:pt>
    <dgm:pt modelId="{29000062-2439-4880-9428-558435C07A29}" type="pres">
      <dgm:prSet presAssocID="{81B28F75-8833-48FF-8A29-841691A37759}" presName="FlexibleEmptyPlaceHolder" presStyleCnt="0"/>
      <dgm:spPr/>
    </dgm:pt>
    <dgm:pt modelId="{44C80D52-8D20-4B6B-AFB5-97AE1E821C2E}" type="pres">
      <dgm:prSet presAssocID="{81B28F75-8833-48FF-8A29-841691A37759}" presName="ConnectLine" presStyleLbl="sibTrans1D1" presStyleIdx="2" presStyleCnt="5"/>
      <dgm:spPr>
        <a:noFill/>
        <a:ln w="9525" cap="flat" cmpd="sng" algn="ctr">
          <a:solidFill>
            <a:schemeClr val="accent4">
              <a:hueOff val="0"/>
              <a:satOff val="0"/>
              <a:lumOff val="0"/>
              <a:alphaOff val="0"/>
            </a:schemeClr>
          </a:solidFill>
          <a:prstDash val="dash"/>
        </a:ln>
        <a:effectLst/>
      </dgm:spPr>
    </dgm:pt>
    <dgm:pt modelId="{32934C4C-807C-4897-AFDE-D64785B56E8A}" type="pres">
      <dgm:prSet presAssocID="{81B28F75-8833-48FF-8A29-841691A37759}" presName="ConnectorPoint" presStyleLbl="alignNode1" presStyleIdx="2" presStyleCnt="5"/>
      <dgm:spPr/>
    </dgm:pt>
    <dgm:pt modelId="{7AE9EC56-4BC2-4A7A-B4F6-DD651D8A58EE}" type="pres">
      <dgm:prSet presAssocID="{81B28F75-8833-48FF-8A29-841691A37759}" presName="EmptyPlaceHolder" presStyleCnt="0"/>
      <dgm:spPr/>
    </dgm:pt>
    <dgm:pt modelId="{3258CA52-2F9D-4A1F-AC27-642253DBDAFD}" type="pres">
      <dgm:prSet presAssocID="{823BB177-2FDC-4B8C-9BA1-2A6809CE5196}" presName="spaceBetweenRectangles" presStyleCnt="0"/>
      <dgm:spPr/>
    </dgm:pt>
    <dgm:pt modelId="{B60250F8-4D05-47C8-B355-2B7222C8BE79}" type="pres">
      <dgm:prSet presAssocID="{A763FFDA-416D-44AC-8BEE-3623F5466C53}" presName="composite" presStyleCnt="0"/>
      <dgm:spPr/>
    </dgm:pt>
    <dgm:pt modelId="{8B413AF6-9794-4B19-A87B-76883D96F6C6}" type="pres">
      <dgm:prSet presAssocID="{A763FFDA-416D-44AC-8BEE-3623F5466C53}" presName="L1TextContainer" presStyleLbl="revTx" presStyleIdx="3" presStyleCnt="5">
        <dgm:presLayoutVars>
          <dgm:chMax val="1"/>
          <dgm:chPref val="1"/>
          <dgm:bulletEnabled val="1"/>
        </dgm:presLayoutVars>
      </dgm:prSet>
      <dgm:spPr/>
    </dgm:pt>
    <dgm:pt modelId="{F7E80366-E176-40E3-9190-B97AFF34E98E}" type="pres">
      <dgm:prSet presAssocID="{A763FFDA-416D-44AC-8BEE-3623F5466C53}" presName="L2TextContainerWrapper" presStyleCnt="0">
        <dgm:presLayoutVars>
          <dgm:chMax val="0"/>
          <dgm:chPref val="0"/>
          <dgm:bulletEnabled val="1"/>
        </dgm:presLayoutVars>
      </dgm:prSet>
      <dgm:spPr/>
    </dgm:pt>
    <dgm:pt modelId="{69A3E627-41CD-4188-B92B-B46AE595762A}" type="pres">
      <dgm:prSet presAssocID="{A763FFDA-416D-44AC-8BEE-3623F5466C53}" presName="L2TextContainer" presStyleLbl="bgAcc1" presStyleIdx="3" presStyleCnt="5"/>
      <dgm:spPr/>
    </dgm:pt>
    <dgm:pt modelId="{7E6C46C4-C089-4478-BE87-43A1D3C915C5}" type="pres">
      <dgm:prSet presAssocID="{A763FFDA-416D-44AC-8BEE-3623F5466C53}" presName="FlexibleEmptyPlaceHolder" presStyleCnt="0"/>
      <dgm:spPr/>
    </dgm:pt>
    <dgm:pt modelId="{E1394E4D-F34A-40B8-8B5C-1A05B43C5CFA}" type="pres">
      <dgm:prSet presAssocID="{A763FFDA-416D-44AC-8BEE-3623F5466C53}" presName="ConnectLine" presStyleLbl="sibTrans1D1" presStyleIdx="3" presStyleCnt="5"/>
      <dgm:spPr>
        <a:noFill/>
        <a:ln w="9525" cap="flat" cmpd="sng" algn="ctr">
          <a:solidFill>
            <a:schemeClr val="accent5">
              <a:hueOff val="0"/>
              <a:satOff val="0"/>
              <a:lumOff val="0"/>
              <a:alphaOff val="0"/>
            </a:schemeClr>
          </a:solidFill>
          <a:prstDash val="dash"/>
        </a:ln>
        <a:effectLst/>
      </dgm:spPr>
    </dgm:pt>
    <dgm:pt modelId="{5DF98F71-D283-4837-AE1B-54614E4C25DE}" type="pres">
      <dgm:prSet presAssocID="{A763FFDA-416D-44AC-8BEE-3623F5466C53}" presName="ConnectorPoint" presStyleLbl="alignNode1" presStyleIdx="3" presStyleCnt="5"/>
      <dgm:spPr/>
    </dgm:pt>
    <dgm:pt modelId="{E6A8CF76-9E19-40CB-B13D-EA3C9911BE43}" type="pres">
      <dgm:prSet presAssocID="{A763FFDA-416D-44AC-8BEE-3623F5466C53}" presName="EmptyPlaceHolder" presStyleCnt="0"/>
      <dgm:spPr/>
    </dgm:pt>
    <dgm:pt modelId="{23F4D2A5-8884-4D77-9F66-A82DE681D33F}" type="pres">
      <dgm:prSet presAssocID="{9A92C248-887B-4181-BE08-D223E0907432}" presName="spaceBetweenRectangles" presStyleCnt="0"/>
      <dgm:spPr/>
    </dgm:pt>
    <dgm:pt modelId="{51A8A1E0-A683-4D3C-813B-911C5DC7C2D7}" type="pres">
      <dgm:prSet presAssocID="{4AAD5E50-D3FA-4CAA-B21D-CF611980F94F}" presName="composite" presStyleCnt="0"/>
      <dgm:spPr/>
    </dgm:pt>
    <dgm:pt modelId="{6BC8AB50-8E64-4C1E-8B67-6966D4B2A240}" type="pres">
      <dgm:prSet presAssocID="{4AAD5E50-D3FA-4CAA-B21D-CF611980F94F}" presName="L1TextContainer" presStyleLbl="revTx" presStyleIdx="4" presStyleCnt="5">
        <dgm:presLayoutVars>
          <dgm:chMax val="1"/>
          <dgm:chPref val="1"/>
          <dgm:bulletEnabled val="1"/>
        </dgm:presLayoutVars>
      </dgm:prSet>
      <dgm:spPr/>
    </dgm:pt>
    <dgm:pt modelId="{AA6B11CE-ED78-49CE-9D55-D7BEA597E1C4}" type="pres">
      <dgm:prSet presAssocID="{4AAD5E50-D3FA-4CAA-B21D-CF611980F94F}" presName="L2TextContainerWrapper" presStyleCnt="0">
        <dgm:presLayoutVars>
          <dgm:chMax val="0"/>
          <dgm:chPref val="0"/>
          <dgm:bulletEnabled val="1"/>
        </dgm:presLayoutVars>
      </dgm:prSet>
      <dgm:spPr/>
    </dgm:pt>
    <dgm:pt modelId="{82BF2690-7B67-4761-ACAF-E7E50747E450}" type="pres">
      <dgm:prSet presAssocID="{4AAD5E50-D3FA-4CAA-B21D-CF611980F94F}" presName="L2TextContainer" presStyleLbl="bgAcc1" presStyleIdx="4" presStyleCnt="5"/>
      <dgm:spPr/>
    </dgm:pt>
    <dgm:pt modelId="{736776B7-B046-4BED-9508-C6AE0138AD13}" type="pres">
      <dgm:prSet presAssocID="{4AAD5E50-D3FA-4CAA-B21D-CF611980F94F}" presName="FlexibleEmptyPlaceHolder" presStyleCnt="0"/>
      <dgm:spPr/>
    </dgm:pt>
    <dgm:pt modelId="{EB5AD93E-A4F4-4405-BF15-2153A239747D}" type="pres">
      <dgm:prSet presAssocID="{4AAD5E50-D3FA-4CAA-B21D-CF611980F94F}" presName="ConnectLine" presStyleLbl="sibTrans1D1" presStyleIdx="4" presStyleCnt="5"/>
      <dgm:spPr>
        <a:noFill/>
        <a:ln w="9525" cap="flat" cmpd="sng" algn="ctr">
          <a:solidFill>
            <a:schemeClr val="accent6">
              <a:hueOff val="0"/>
              <a:satOff val="0"/>
              <a:lumOff val="0"/>
              <a:alphaOff val="0"/>
            </a:schemeClr>
          </a:solidFill>
          <a:prstDash val="dash"/>
        </a:ln>
        <a:effectLst/>
      </dgm:spPr>
    </dgm:pt>
    <dgm:pt modelId="{7BEF4A02-A555-4EC7-A6D6-1FF12EE3841C}" type="pres">
      <dgm:prSet presAssocID="{4AAD5E50-D3FA-4CAA-B21D-CF611980F94F}" presName="ConnectorPoint" presStyleLbl="alignNode1" presStyleIdx="4" presStyleCnt="5"/>
      <dgm:spPr/>
    </dgm:pt>
    <dgm:pt modelId="{39F70541-DCAD-42F1-8D90-A2CE59E7340B}" type="pres">
      <dgm:prSet presAssocID="{4AAD5E50-D3FA-4CAA-B21D-CF611980F94F}" presName="EmptyPlaceHolder" presStyleCnt="0"/>
      <dgm:spPr/>
    </dgm:pt>
  </dgm:ptLst>
  <dgm:cxnLst>
    <dgm:cxn modelId="{AE23920C-5536-41DE-B6E4-1FBF8F827D07}" srcId="{81B28F75-8833-48FF-8A29-841691A37759}" destId="{067CCB0D-28E7-4528-B129-90445B58F3FC}" srcOrd="0" destOrd="0" parTransId="{54B00995-533B-4BE2-BCD8-86D89F4D8210}" sibTransId="{16FBE259-F499-4020-8D8C-D705561DC5ED}"/>
    <dgm:cxn modelId="{961CE911-7BA4-47C1-A9B8-A772ACC3E8BD}" type="presOf" srcId="{A763FFDA-416D-44AC-8BEE-3623F5466C53}" destId="{8B413AF6-9794-4B19-A87B-76883D96F6C6}" srcOrd="0" destOrd="0" presId="urn:microsoft.com/office/officeart/2016/7/layout/BasicTimeline"/>
    <dgm:cxn modelId="{5E6A3417-4C74-4BA8-91BC-D2D12E223112}" type="presOf" srcId="{81B28F75-8833-48FF-8A29-841691A37759}" destId="{378AEFA0-2B5D-405F-8880-3B1E0E0BB551}" srcOrd="0" destOrd="0" presId="urn:microsoft.com/office/officeart/2016/7/layout/BasicTimeline"/>
    <dgm:cxn modelId="{24493B1B-0D9F-4E15-8F7F-79772A2B8C81}" srcId="{4AAD5E50-D3FA-4CAA-B21D-CF611980F94F}" destId="{28477628-68E7-4DC3-908B-502AB16293C3}" srcOrd="0" destOrd="0" parTransId="{0D99AA3E-2898-4C71-9905-4C4A9D57DAF6}" sibTransId="{EE951D74-C706-46BF-8CFB-3E0E1D00B247}"/>
    <dgm:cxn modelId="{35CA4834-06D9-4B02-9432-D3465CF63EA0}" srcId="{A763FFDA-416D-44AC-8BEE-3623F5466C53}" destId="{B612B1E6-4AE5-49DC-95BB-914735A1FB6D}" srcOrd="0" destOrd="0" parTransId="{C9FF77CA-E879-44EE-A074-E8933753920D}" sibTransId="{53E4BA45-F342-4EC1-9225-F08198A05C24}"/>
    <dgm:cxn modelId="{CB2ADF35-7861-490A-B0B0-1C4DC6A7E563}" type="presOf" srcId="{B612B1E6-4AE5-49DC-95BB-914735A1FB6D}" destId="{69A3E627-41CD-4188-B92B-B46AE595762A}" srcOrd="0" destOrd="0" presId="urn:microsoft.com/office/officeart/2016/7/layout/BasicTimeline"/>
    <dgm:cxn modelId="{22920F60-2DC5-4844-A383-F7024E176037}" type="presOf" srcId="{F5D7C90D-0A3D-4161-830B-ED0DFA51A9E9}" destId="{1F49F4D9-FBDA-4735-B9B7-C7341156720B}" srcOrd="0" destOrd="0" presId="urn:microsoft.com/office/officeart/2016/7/layout/BasicTimeline"/>
    <dgm:cxn modelId="{6E8B8A64-296B-4F8C-AB31-24186F552D8E}" srcId="{71942C37-C0F0-4869-98B9-0FFBDF46DE4C}" destId="{CEB4C3C6-7466-47BC-BABC-2D4AC1C35513}" srcOrd="0" destOrd="0" parTransId="{A3C46D1C-0268-4D3F-8DF3-98F1390ECF68}" sibTransId="{612F2D73-992C-4B8D-A60E-3E612CBD0CDC}"/>
    <dgm:cxn modelId="{47D21C6F-BCD9-4DDE-B3DB-C7CF9728566E}" type="presOf" srcId="{0DC2698D-72AB-4DE0-BA04-2582F0396A44}" destId="{93DDECF9-6977-46B2-BE0E-5A77AD4DE2CE}" srcOrd="0" destOrd="0" presId="urn:microsoft.com/office/officeart/2016/7/layout/BasicTimeline"/>
    <dgm:cxn modelId="{6A670855-A254-4B86-A76E-CB58FE885025}" type="presOf" srcId="{CEB4C3C6-7466-47BC-BABC-2D4AC1C35513}" destId="{DEE85501-3FD1-4590-B110-8D43D38C4787}" srcOrd="0" destOrd="0" presId="urn:microsoft.com/office/officeart/2016/7/layout/BasicTimeline"/>
    <dgm:cxn modelId="{5FC9C757-D914-4090-B486-AC3F8BF35086}" type="presOf" srcId="{067CCB0D-28E7-4528-B129-90445B58F3FC}" destId="{54824964-6CC9-40B9-9D23-01391802D40F}" srcOrd="0" destOrd="0" presId="urn:microsoft.com/office/officeart/2016/7/layout/BasicTimeline"/>
    <dgm:cxn modelId="{B3C86458-DF14-48B8-B7E1-F35B492609C7}" srcId="{F5D7C90D-0A3D-4161-830B-ED0DFA51A9E9}" destId="{81B28F75-8833-48FF-8A29-841691A37759}" srcOrd="2" destOrd="0" parTransId="{21D755F4-A8FC-448F-AD5B-FEF335A86548}" sibTransId="{823BB177-2FDC-4B8C-9BA1-2A6809CE5196}"/>
    <dgm:cxn modelId="{EC23CA8B-DCAC-4B92-A84D-D872D252E10C}" srcId="{F5D7C90D-0A3D-4161-830B-ED0DFA51A9E9}" destId="{71942C37-C0F0-4869-98B9-0FFBDF46DE4C}" srcOrd="1" destOrd="0" parTransId="{7EBA6E35-769F-45AB-B0F7-4B60162F16D1}" sibTransId="{BB65D64C-8B36-436A-A130-EEC9F0D61EF7}"/>
    <dgm:cxn modelId="{099EF697-86F8-4751-B6A1-27F2C99C3678}" type="presOf" srcId="{71942C37-C0F0-4869-98B9-0FFBDF46DE4C}" destId="{8086B820-2A0D-409B-B140-ECFF18D155C3}" srcOrd="0" destOrd="0" presId="urn:microsoft.com/office/officeart/2016/7/layout/BasicTimeline"/>
    <dgm:cxn modelId="{98A451A3-FE3B-432A-ACAB-99E1E6E675DF}" srcId="{F5D7C90D-0A3D-4161-830B-ED0DFA51A9E9}" destId="{A763FFDA-416D-44AC-8BEE-3623F5466C53}" srcOrd="3" destOrd="0" parTransId="{C6E07807-43E2-44F6-AC11-33EA8E818B32}" sibTransId="{9A92C248-887B-4181-BE08-D223E0907432}"/>
    <dgm:cxn modelId="{57E849AC-FEF2-4546-A9F5-2893F085FB05}" type="presOf" srcId="{28477628-68E7-4DC3-908B-502AB16293C3}" destId="{82BF2690-7B67-4761-ACAF-E7E50747E450}" srcOrd="0" destOrd="0" presId="urn:microsoft.com/office/officeart/2016/7/layout/BasicTimeline"/>
    <dgm:cxn modelId="{43DABFB5-BA86-410F-AD6F-1F79EBDB2A0F}" type="presOf" srcId="{4AAD5E50-D3FA-4CAA-B21D-CF611980F94F}" destId="{6BC8AB50-8E64-4C1E-8B67-6966D4B2A240}" srcOrd="0" destOrd="0" presId="urn:microsoft.com/office/officeart/2016/7/layout/BasicTimeline"/>
    <dgm:cxn modelId="{005509B7-AF1D-42BC-B65F-75B8348E4EBA}" type="presOf" srcId="{0D7442A7-5456-4227-84FC-5FE34A59F3F4}" destId="{C5CF9266-BB42-4414-AA1A-472F137CEA6B}" srcOrd="0" destOrd="0" presId="urn:microsoft.com/office/officeart/2016/7/layout/BasicTimeline"/>
    <dgm:cxn modelId="{F768D8DA-F4EA-415F-A08D-F6629F7ACC50}" srcId="{F5D7C90D-0A3D-4161-830B-ED0DFA51A9E9}" destId="{0DC2698D-72AB-4DE0-BA04-2582F0396A44}" srcOrd="0" destOrd="0" parTransId="{8FC9339E-4C58-460A-B330-94ADAFC52D11}" sibTransId="{CA230E29-C795-489C-934F-D4BAD8F1EB66}"/>
    <dgm:cxn modelId="{1B373CEC-C29A-465E-B669-DE53A1047A4E}" srcId="{F5D7C90D-0A3D-4161-830B-ED0DFA51A9E9}" destId="{4AAD5E50-D3FA-4CAA-B21D-CF611980F94F}" srcOrd="4" destOrd="0" parTransId="{C4F4D19A-C781-47F5-AEC1-260CFCF233A1}" sibTransId="{66DD1395-A72D-4254-8D2B-38E0DE343265}"/>
    <dgm:cxn modelId="{C31DB5FD-848E-4A9B-A9EE-6989BB5A415A}" srcId="{0DC2698D-72AB-4DE0-BA04-2582F0396A44}" destId="{0D7442A7-5456-4227-84FC-5FE34A59F3F4}" srcOrd="0" destOrd="0" parTransId="{A635502E-8A16-45D4-AA10-4AE1BB5BFE03}" sibTransId="{AA909A3B-97C0-4C44-A615-070CDDC9E078}"/>
    <dgm:cxn modelId="{E0EB40BA-14C6-49AB-8052-C3A877CE254A}" type="presParOf" srcId="{1F49F4D9-FBDA-4735-B9B7-C7341156720B}" destId="{5A3CBEB2-E857-4F15-AEB9-3836299B82CD}" srcOrd="0" destOrd="0" presId="urn:microsoft.com/office/officeart/2016/7/layout/BasicTimeline"/>
    <dgm:cxn modelId="{0D3D5B47-2D4E-4011-89DB-196CB54F1F24}" type="presParOf" srcId="{1F49F4D9-FBDA-4735-B9B7-C7341156720B}" destId="{3E6E5F74-524E-454C-853D-94E09D31C4CE}" srcOrd="1" destOrd="0" presId="urn:microsoft.com/office/officeart/2016/7/layout/BasicTimeline"/>
    <dgm:cxn modelId="{B80753CC-CE1D-4CF1-8196-FE88F6D72390}" type="presParOf" srcId="{3E6E5F74-524E-454C-853D-94E09D31C4CE}" destId="{E6BD1E4C-AD17-45A3-860A-9816197B9BEB}" srcOrd="0" destOrd="0" presId="urn:microsoft.com/office/officeart/2016/7/layout/BasicTimeline"/>
    <dgm:cxn modelId="{98A5212B-D78B-4723-93A4-0D3C3E019D94}" type="presParOf" srcId="{E6BD1E4C-AD17-45A3-860A-9816197B9BEB}" destId="{93DDECF9-6977-46B2-BE0E-5A77AD4DE2CE}" srcOrd="0" destOrd="0" presId="urn:microsoft.com/office/officeart/2016/7/layout/BasicTimeline"/>
    <dgm:cxn modelId="{21D2A3CC-8B17-4A90-932B-0F1FB6A5208C}" type="presParOf" srcId="{E6BD1E4C-AD17-45A3-860A-9816197B9BEB}" destId="{09384551-29F1-4373-8761-49092C78268D}" srcOrd="1" destOrd="0" presId="urn:microsoft.com/office/officeart/2016/7/layout/BasicTimeline"/>
    <dgm:cxn modelId="{314A9949-4F6F-4C4B-B6E5-2BF3A5FD8E57}" type="presParOf" srcId="{09384551-29F1-4373-8761-49092C78268D}" destId="{C5CF9266-BB42-4414-AA1A-472F137CEA6B}" srcOrd="0" destOrd="0" presId="urn:microsoft.com/office/officeart/2016/7/layout/BasicTimeline"/>
    <dgm:cxn modelId="{501C2583-9F40-4C55-840E-8A9377B885F3}" type="presParOf" srcId="{09384551-29F1-4373-8761-49092C78268D}" destId="{B6D9EDB9-7444-41A9-A5FD-D862BE8D47E9}" srcOrd="1" destOrd="0" presId="urn:microsoft.com/office/officeart/2016/7/layout/BasicTimeline"/>
    <dgm:cxn modelId="{7A0E4711-DC9E-4F2B-847A-62CBB617DE91}" type="presParOf" srcId="{E6BD1E4C-AD17-45A3-860A-9816197B9BEB}" destId="{62BD78A6-B153-4B78-B327-8994CBAC8B89}" srcOrd="2" destOrd="0" presId="urn:microsoft.com/office/officeart/2016/7/layout/BasicTimeline"/>
    <dgm:cxn modelId="{ADED0E08-23AC-4D0F-B683-B84498164503}" type="presParOf" srcId="{E6BD1E4C-AD17-45A3-860A-9816197B9BEB}" destId="{97272E3F-FEB2-4D62-90F6-B720174A0350}" srcOrd="3" destOrd="0" presId="urn:microsoft.com/office/officeart/2016/7/layout/BasicTimeline"/>
    <dgm:cxn modelId="{388C9469-6A99-4B66-8CB3-2627424C8E99}" type="presParOf" srcId="{E6BD1E4C-AD17-45A3-860A-9816197B9BEB}" destId="{EE5EE08C-923E-43B3-A284-7E7828192FDF}" srcOrd="4" destOrd="0" presId="urn:microsoft.com/office/officeart/2016/7/layout/BasicTimeline"/>
    <dgm:cxn modelId="{AA536B69-92D4-45B4-8139-98540BD752EF}" type="presParOf" srcId="{3E6E5F74-524E-454C-853D-94E09D31C4CE}" destId="{6BB3A919-8036-43F7-B24F-794B0403C3C7}" srcOrd="1" destOrd="0" presId="urn:microsoft.com/office/officeart/2016/7/layout/BasicTimeline"/>
    <dgm:cxn modelId="{CFDDA164-A7AC-41C7-97F0-C6F4F746C8DC}" type="presParOf" srcId="{3E6E5F74-524E-454C-853D-94E09D31C4CE}" destId="{AF2D9C3F-E87A-4E7C-8C2A-A0288FB9C3B5}" srcOrd="2" destOrd="0" presId="urn:microsoft.com/office/officeart/2016/7/layout/BasicTimeline"/>
    <dgm:cxn modelId="{AA3FEA27-C084-4772-AE87-738829225C5D}" type="presParOf" srcId="{AF2D9C3F-E87A-4E7C-8C2A-A0288FB9C3B5}" destId="{8086B820-2A0D-409B-B140-ECFF18D155C3}" srcOrd="0" destOrd="0" presId="urn:microsoft.com/office/officeart/2016/7/layout/BasicTimeline"/>
    <dgm:cxn modelId="{8DA3B6B3-B808-420D-AEC8-55E1FF59648E}" type="presParOf" srcId="{AF2D9C3F-E87A-4E7C-8C2A-A0288FB9C3B5}" destId="{419D3271-1005-4BE9-ADF6-6082D1266C12}" srcOrd="1" destOrd="0" presId="urn:microsoft.com/office/officeart/2016/7/layout/BasicTimeline"/>
    <dgm:cxn modelId="{C5D3F9D2-A915-4CED-AF84-1817FE492765}" type="presParOf" srcId="{419D3271-1005-4BE9-ADF6-6082D1266C12}" destId="{DEE85501-3FD1-4590-B110-8D43D38C4787}" srcOrd="0" destOrd="0" presId="urn:microsoft.com/office/officeart/2016/7/layout/BasicTimeline"/>
    <dgm:cxn modelId="{3BF725AE-87CE-4E0B-8D7F-E1C06D376E1C}" type="presParOf" srcId="{419D3271-1005-4BE9-ADF6-6082D1266C12}" destId="{01F46C14-FC85-4960-9AF0-2A5AB2C36161}" srcOrd="1" destOrd="0" presId="urn:microsoft.com/office/officeart/2016/7/layout/BasicTimeline"/>
    <dgm:cxn modelId="{06709C37-03AF-4D70-B85B-C61D84E623E6}" type="presParOf" srcId="{AF2D9C3F-E87A-4E7C-8C2A-A0288FB9C3B5}" destId="{9E7492E2-D84C-41F3-ACEA-2497EB31DDE7}" srcOrd="2" destOrd="0" presId="urn:microsoft.com/office/officeart/2016/7/layout/BasicTimeline"/>
    <dgm:cxn modelId="{133A8928-3AEC-4D4C-90EE-AE3A93806DCB}" type="presParOf" srcId="{AF2D9C3F-E87A-4E7C-8C2A-A0288FB9C3B5}" destId="{A61586E9-1883-43A3-9E71-C56CABF3418A}" srcOrd="3" destOrd="0" presId="urn:microsoft.com/office/officeart/2016/7/layout/BasicTimeline"/>
    <dgm:cxn modelId="{8FE0FF5A-8CDA-4506-BF48-380CF54F0997}" type="presParOf" srcId="{AF2D9C3F-E87A-4E7C-8C2A-A0288FB9C3B5}" destId="{4ED7DB97-9739-4B91-A44C-585CCBBA7AA6}" srcOrd="4" destOrd="0" presId="urn:microsoft.com/office/officeart/2016/7/layout/BasicTimeline"/>
    <dgm:cxn modelId="{FE7514BA-CE37-4C88-AD9C-FCCB6C056A12}" type="presParOf" srcId="{3E6E5F74-524E-454C-853D-94E09D31C4CE}" destId="{0D783293-538B-4EA9-B853-1E616CAD4E29}" srcOrd="3" destOrd="0" presId="urn:microsoft.com/office/officeart/2016/7/layout/BasicTimeline"/>
    <dgm:cxn modelId="{4816626E-C092-46C6-87DA-029AD76B24AF}" type="presParOf" srcId="{3E6E5F74-524E-454C-853D-94E09D31C4CE}" destId="{B9D23967-8EF8-4EA4-B985-183F298FDC0F}" srcOrd="4" destOrd="0" presId="urn:microsoft.com/office/officeart/2016/7/layout/BasicTimeline"/>
    <dgm:cxn modelId="{6D68D45A-AAB8-4B7A-AC31-06D3967E9A85}" type="presParOf" srcId="{B9D23967-8EF8-4EA4-B985-183F298FDC0F}" destId="{378AEFA0-2B5D-405F-8880-3B1E0E0BB551}" srcOrd="0" destOrd="0" presId="urn:microsoft.com/office/officeart/2016/7/layout/BasicTimeline"/>
    <dgm:cxn modelId="{72300CA9-66BF-4974-82DC-9339302A3494}" type="presParOf" srcId="{B9D23967-8EF8-4EA4-B985-183F298FDC0F}" destId="{459334C2-586E-4667-A1B2-E7D35F5936DF}" srcOrd="1" destOrd="0" presId="urn:microsoft.com/office/officeart/2016/7/layout/BasicTimeline"/>
    <dgm:cxn modelId="{F04D295F-4034-47D4-93F0-70EDE9F1E8DB}" type="presParOf" srcId="{459334C2-586E-4667-A1B2-E7D35F5936DF}" destId="{54824964-6CC9-40B9-9D23-01391802D40F}" srcOrd="0" destOrd="0" presId="urn:microsoft.com/office/officeart/2016/7/layout/BasicTimeline"/>
    <dgm:cxn modelId="{A79016BE-067F-4F4A-B432-8F60EF5A19FE}" type="presParOf" srcId="{459334C2-586E-4667-A1B2-E7D35F5936DF}" destId="{29000062-2439-4880-9428-558435C07A29}" srcOrd="1" destOrd="0" presId="urn:microsoft.com/office/officeart/2016/7/layout/BasicTimeline"/>
    <dgm:cxn modelId="{6E54DE17-39F8-418F-AF7D-B948354119BE}" type="presParOf" srcId="{B9D23967-8EF8-4EA4-B985-183F298FDC0F}" destId="{44C80D52-8D20-4B6B-AFB5-97AE1E821C2E}" srcOrd="2" destOrd="0" presId="urn:microsoft.com/office/officeart/2016/7/layout/BasicTimeline"/>
    <dgm:cxn modelId="{34516E1B-BE56-4AEF-99E1-F95A9B40527C}" type="presParOf" srcId="{B9D23967-8EF8-4EA4-B985-183F298FDC0F}" destId="{32934C4C-807C-4897-AFDE-D64785B56E8A}" srcOrd="3" destOrd="0" presId="urn:microsoft.com/office/officeart/2016/7/layout/BasicTimeline"/>
    <dgm:cxn modelId="{2F711B62-007E-4EE3-9CE2-D3DC7285E0BF}" type="presParOf" srcId="{B9D23967-8EF8-4EA4-B985-183F298FDC0F}" destId="{7AE9EC56-4BC2-4A7A-B4F6-DD651D8A58EE}" srcOrd="4" destOrd="0" presId="urn:microsoft.com/office/officeart/2016/7/layout/BasicTimeline"/>
    <dgm:cxn modelId="{9DE219DE-A3EE-4F15-96BC-56C05557C96F}" type="presParOf" srcId="{3E6E5F74-524E-454C-853D-94E09D31C4CE}" destId="{3258CA52-2F9D-4A1F-AC27-642253DBDAFD}" srcOrd="5" destOrd="0" presId="urn:microsoft.com/office/officeart/2016/7/layout/BasicTimeline"/>
    <dgm:cxn modelId="{2FD0AC53-6841-4D20-986B-7FAD6EEF9BE3}" type="presParOf" srcId="{3E6E5F74-524E-454C-853D-94E09D31C4CE}" destId="{B60250F8-4D05-47C8-B355-2B7222C8BE79}" srcOrd="6" destOrd="0" presId="urn:microsoft.com/office/officeart/2016/7/layout/BasicTimeline"/>
    <dgm:cxn modelId="{25BDD705-C50D-4F4B-A372-603AEE6CA161}" type="presParOf" srcId="{B60250F8-4D05-47C8-B355-2B7222C8BE79}" destId="{8B413AF6-9794-4B19-A87B-76883D96F6C6}" srcOrd="0" destOrd="0" presId="urn:microsoft.com/office/officeart/2016/7/layout/BasicTimeline"/>
    <dgm:cxn modelId="{B9167F1C-234B-45AA-AF07-838BB48B8AB8}" type="presParOf" srcId="{B60250F8-4D05-47C8-B355-2B7222C8BE79}" destId="{F7E80366-E176-40E3-9190-B97AFF34E98E}" srcOrd="1" destOrd="0" presId="urn:microsoft.com/office/officeart/2016/7/layout/BasicTimeline"/>
    <dgm:cxn modelId="{76CAA261-1E30-4B10-B254-548ABCC444F7}" type="presParOf" srcId="{F7E80366-E176-40E3-9190-B97AFF34E98E}" destId="{69A3E627-41CD-4188-B92B-B46AE595762A}" srcOrd="0" destOrd="0" presId="urn:microsoft.com/office/officeart/2016/7/layout/BasicTimeline"/>
    <dgm:cxn modelId="{A6CC6225-5405-4162-8EF0-38CCEF45B1E3}" type="presParOf" srcId="{F7E80366-E176-40E3-9190-B97AFF34E98E}" destId="{7E6C46C4-C089-4478-BE87-43A1D3C915C5}" srcOrd="1" destOrd="0" presId="urn:microsoft.com/office/officeart/2016/7/layout/BasicTimeline"/>
    <dgm:cxn modelId="{B511EA69-04B4-4FF5-AD14-606C209AE151}" type="presParOf" srcId="{B60250F8-4D05-47C8-B355-2B7222C8BE79}" destId="{E1394E4D-F34A-40B8-8B5C-1A05B43C5CFA}" srcOrd="2" destOrd="0" presId="urn:microsoft.com/office/officeart/2016/7/layout/BasicTimeline"/>
    <dgm:cxn modelId="{0A753C2E-1AD8-4F83-9729-FAFA7B0DE4A7}" type="presParOf" srcId="{B60250F8-4D05-47C8-B355-2B7222C8BE79}" destId="{5DF98F71-D283-4837-AE1B-54614E4C25DE}" srcOrd="3" destOrd="0" presId="urn:microsoft.com/office/officeart/2016/7/layout/BasicTimeline"/>
    <dgm:cxn modelId="{8694E3EC-5C62-417D-B380-B7C57FB0E41B}" type="presParOf" srcId="{B60250F8-4D05-47C8-B355-2B7222C8BE79}" destId="{E6A8CF76-9E19-40CB-B13D-EA3C9911BE43}" srcOrd="4" destOrd="0" presId="urn:microsoft.com/office/officeart/2016/7/layout/BasicTimeline"/>
    <dgm:cxn modelId="{54453090-C520-4FD5-A2FC-07AA6F93A431}" type="presParOf" srcId="{3E6E5F74-524E-454C-853D-94E09D31C4CE}" destId="{23F4D2A5-8884-4D77-9F66-A82DE681D33F}" srcOrd="7" destOrd="0" presId="urn:microsoft.com/office/officeart/2016/7/layout/BasicTimeline"/>
    <dgm:cxn modelId="{8237E77E-F148-4FBF-90FA-636C09C7C428}" type="presParOf" srcId="{3E6E5F74-524E-454C-853D-94E09D31C4CE}" destId="{51A8A1E0-A683-4D3C-813B-911C5DC7C2D7}" srcOrd="8" destOrd="0" presId="urn:microsoft.com/office/officeart/2016/7/layout/BasicTimeline"/>
    <dgm:cxn modelId="{A7172CBB-D60C-454F-BAF5-9BA9491A8D92}" type="presParOf" srcId="{51A8A1E0-A683-4D3C-813B-911C5DC7C2D7}" destId="{6BC8AB50-8E64-4C1E-8B67-6966D4B2A240}" srcOrd="0" destOrd="0" presId="urn:microsoft.com/office/officeart/2016/7/layout/BasicTimeline"/>
    <dgm:cxn modelId="{3FDEBE76-2F3E-4AF5-BA60-46E14AF8E980}" type="presParOf" srcId="{51A8A1E0-A683-4D3C-813B-911C5DC7C2D7}" destId="{AA6B11CE-ED78-49CE-9D55-D7BEA597E1C4}" srcOrd="1" destOrd="0" presId="urn:microsoft.com/office/officeart/2016/7/layout/BasicTimeline"/>
    <dgm:cxn modelId="{BE9D07C4-B5C2-492B-AEDC-C7E8AB1FD517}" type="presParOf" srcId="{AA6B11CE-ED78-49CE-9D55-D7BEA597E1C4}" destId="{82BF2690-7B67-4761-ACAF-E7E50747E450}" srcOrd="0" destOrd="0" presId="urn:microsoft.com/office/officeart/2016/7/layout/BasicTimeline"/>
    <dgm:cxn modelId="{CED3E7C0-C730-416E-BE1F-A027FB8C3D03}" type="presParOf" srcId="{AA6B11CE-ED78-49CE-9D55-D7BEA597E1C4}" destId="{736776B7-B046-4BED-9508-C6AE0138AD13}" srcOrd="1" destOrd="0" presId="urn:microsoft.com/office/officeart/2016/7/layout/BasicTimeline"/>
    <dgm:cxn modelId="{FB5F8CEB-5AE2-48C4-8084-3785E3B6E4BD}" type="presParOf" srcId="{51A8A1E0-A683-4D3C-813B-911C5DC7C2D7}" destId="{EB5AD93E-A4F4-4405-BF15-2153A239747D}" srcOrd="2" destOrd="0" presId="urn:microsoft.com/office/officeart/2016/7/layout/BasicTimeline"/>
    <dgm:cxn modelId="{51A5F569-1CE0-4CA6-8FD9-51B8730BB45A}" type="presParOf" srcId="{51A8A1E0-A683-4D3C-813B-911C5DC7C2D7}" destId="{7BEF4A02-A555-4EC7-A6D6-1FF12EE3841C}" srcOrd="3" destOrd="0" presId="urn:microsoft.com/office/officeart/2016/7/layout/BasicTimeline"/>
    <dgm:cxn modelId="{3AA88A09-3BC4-43E9-9FA5-1DB3ACC2E517}" type="presParOf" srcId="{51A8A1E0-A683-4D3C-813B-911C5DC7C2D7}" destId="{39F70541-DCAD-42F1-8D90-A2CE59E7340B}"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DC9B90-5562-4116-8FEC-19BED510A404}"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AC37CB57-974F-443F-8F7F-EA2349CCE4A1}">
      <dgm:prSet/>
      <dgm:spPr/>
      <dgm:t>
        <a:bodyPr/>
        <a:lstStyle/>
        <a:p>
          <a:r>
            <a:rPr lang="en-US" dirty="0"/>
            <a:t>How to conduct research while physically separated from our collections? </a:t>
          </a:r>
        </a:p>
      </dgm:t>
    </dgm:pt>
    <dgm:pt modelId="{48A29875-C894-44D8-B07A-4F99A5F16D3B}" type="parTrans" cxnId="{E7D02DB2-4CF7-42EA-B662-E17D77B243EF}">
      <dgm:prSet/>
      <dgm:spPr/>
      <dgm:t>
        <a:bodyPr/>
        <a:lstStyle/>
        <a:p>
          <a:endParaRPr lang="en-US"/>
        </a:p>
      </dgm:t>
    </dgm:pt>
    <dgm:pt modelId="{04F3BB0E-FA1A-41E6-A246-664D8F59FA77}" type="sibTrans" cxnId="{E7D02DB2-4CF7-42EA-B662-E17D77B243EF}">
      <dgm:prSet/>
      <dgm:spPr/>
      <dgm:t>
        <a:bodyPr/>
        <a:lstStyle/>
        <a:p>
          <a:endParaRPr lang="en-US"/>
        </a:p>
      </dgm:t>
    </dgm:pt>
    <dgm:pt modelId="{F168DCE6-F3C2-447C-871B-DFFDE416A90B}">
      <dgm:prSet/>
      <dgm:spPr/>
      <dgm:t>
        <a:bodyPr/>
        <a:lstStyle/>
        <a:p>
          <a:r>
            <a:rPr lang="en-US" dirty="0"/>
            <a:t>Our research requests are submitted via online form</a:t>
          </a:r>
        </a:p>
      </dgm:t>
    </dgm:pt>
    <dgm:pt modelId="{E2D2C41D-3418-4810-B984-72BBC44891AF}" type="parTrans" cxnId="{43A17ECB-0EBB-4608-B1D9-E8749043ECB4}">
      <dgm:prSet/>
      <dgm:spPr/>
      <dgm:t>
        <a:bodyPr/>
        <a:lstStyle/>
        <a:p>
          <a:endParaRPr lang="en-US"/>
        </a:p>
      </dgm:t>
    </dgm:pt>
    <dgm:pt modelId="{792F2DD1-C5CB-46BB-8358-FDB13F1EC2CA}" type="sibTrans" cxnId="{43A17ECB-0EBB-4608-B1D9-E8749043ECB4}">
      <dgm:prSet/>
      <dgm:spPr/>
      <dgm:t>
        <a:bodyPr/>
        <a:lstStyle/>
        <a:p>
          <a:endParaRPr lang="en-US"/>
        </a:p>
      </dgm:t>
    </dgm:pt>
    <dgm:pt modelId="{EDC23316-5B39-4013-AFDC-6C2B8288B407}">
      <dgm:prSet/>
      <dgm:spPr/>
      <dgm:t>
        <a:bodyPr/>
        <a:lstStyle/>
        <a:p>
          <a:r>
            <a:rPr lang="en-US" dirty="0"/>
            <a:t>Majority of requests are for genealogy research</a:t>
          </a:r>
        </a:p>
      </dgm:t>
    </dgm:pt>
    <dgm:pt modelId="{2C2EC60D-13CA-4022-A16E-B8CB8B4983F7}" type="parTrans" cxnId="{6FECA523-F0E3-4E01-B5C0-856876D2688F}">
      <dgm:prSet/>
      <dgm:spPr/>
      <dgm:t>
        <a:bodyPr/>
        <a:lstStyle/>
        <a:p>
          <a:endParaRPr lang="en-US"/>
        </a:p>
      </dgm:t>
    </dgm:pt>
    <dgm:pt modelId="{1FD0179D-0EC7-4EBD-984C-CAAFAFF2279F}" type="sibTrans" cxnId="{6FECA523-F0E3-4E01-B5C0-856876D2688F}">
      <dgm:prSet/>
      <dgm:spPr/>
      <dgm:t>
        <a:bodyPr/>
        <a:lstStyle/>
        <a:p>
          <a:endParaRPr lang="en-US"/>
        </a:p>
      </dgm:t>
    </dgm:pt>
    <dgm:pt modelId="{9477CA98-0E82-4ACE-9564-76142F06DF0F}">
      <dgm:prSet/>
      <dgm:spPr/>
      <dgm:t>
        <a:bodyPr/>
        <a:lstStyle/>
        <a:p>
          <a:r>
            <a:rPr lang="en-US" dirty="0"/>
            <a:t>Thank you Ancestry!!</a:t>
          </a:r>
        </a:p>
      </dgm:t>
    </dgm:pt>
    <dgm:pt modelId="{44248140-FCF6-402E-BCE5-F96B1E0024E4}" type="parTrans" cxnId="{78A05D8F-631B-4C8D-A5F0-9706EB2FBE74}">
      <dgm:prSet/>
      <dgm:spPr/>
      <dgm:t>
        <a:bodyPr/>
        <a:lstStyle/>
        <a:p>
          <a:endParaRPr lang="en-US"/>
        </a:p>
      </dgm:t>
    </dgm:pt>
    <dgm:pt modelId="{002C69EA-F9C9-423B-BE83-406032F466C9}" type="sibTrans" cxnId="{78A05D8F-631B-4C8D-A5F0-9706EB2FBE74}">
      <dgm:prSet/>
      <dgm:spPr/>
      <dgm:t>
        <a:bodyPr/>
        <a:lstStyle/>
        <a:p>
          <a:endParaRPr lang="en-US"/>
        </a:p>
      </dgm:t>
    </dgm:pt>
    <dgm:pt modelId="{44F47914-2BCF-462E-B0DA-3E6401B24429}">
      <dgm:prSet/>
      <dgm:spPr/>
      <dgm:t>
        <a:bodyPr/>
        <a:lstStyle/>
        <a:p>
          <a:r>
            <a:rPr lang="en-US" dirty="0"/>
            <a:t>Digital delivery of documents via email or Google Drive link</a:t>
          </a:r>
        </a:p>
      </dgm:t>
    </dgm:pt>
    <dgm:pt modelId="{C8F8CE94-26DE-400B-8A3C-D7ADA4482DEE}" type="parTrans" cxnId="{CBD4B5AB-DDA5-4318-B806-5E6D4B6DE6BE}">
      <dgm:prSet/>
      <dgm:spPr/>
      <dgm:t>
        <a:bodyPr/>
        <a:lstStyle/>
        <a:p>
          <a:endParaRPr lang="en-US"/>
        </a:p>
      </dgm:t>
    </dgm:pt>
    <dgm:pt modelId="{042AB3A7-54EB-44A5-A0CE-50F7D4437C00}" type="sibTrans" cxnId="{CBD4B5AB-DDA5-4318-B806-5E6D4B6DE6BE}">
      <dgm:prSet/>
      <dgm:spPr/>
      <dgm:t>
        <a:bodyPr/>
        <a:lstStyle/>
        <a:p>
          <a:endParaRPr lang="en-US"/>
        </a:p>
      </dgm:t>
    </dgm:pt>
    <dgm:pt modelId="{A85208BD-783C-43B8-9DCA-290D608190F3}">
      <dgm:prSet/>
      <dgm:spPr/>
      <dgm:t>
        <a:bodyPr/>
        <a:lstStyle/>
        <a:p>
          <a:r>
            <a:rPr lang="en-US" dirty="0"/>
            <a:t>What we couldn’t do: manuscripts &amp; snail mail</a:t>
          </a:r>
        </a:p>
      </dgm:t>
    </dgm:pt>
    <dgm:pt modelId="{9DE5E722-809C-4AA3-B7E5-81F23A7E4077}" type="parTrans" cxnId="{1959BB1F-76F2-43CF-A603-08B67ACC67A5}">
      <dgm:prSet/>
      <dgm:spPr/>
      <dgm:t>
        <a:bodyPr/>
        <a:lstStyle/>
        <a:p>
          <a:endParaRPr lang="en-US"/>
        </a:p>
      </dgm:t>
    </dgm:pt>
    <dgm:pt modelId="{B523400D-E08C-4DA1-B121-6E11C848D389}" type="sibTrans" cxnId="{1959BB1F-76F2-43CF-A603-08B67ACC67A5}">
      <dgm:prSet/>
      <dgm:spPr/>
      <dgm:t>
        <a:bodyPr/>
        <a:lstStyle/>
        <a:p>
          <a:endParaRPr lang="en-US"/>
        </a:p>
      </dgm:t>
    </dgm:pt>
    <dgm:pt modelId="{D8D67028-E986-43D2-A2C9-993ABE18EFA3}" type="pres">
      <dgm:prSet presAssocID="{C9DC9B90-5562-4116-8FEC-19BED510A404}" presName="vert0" presStyleCnt="0">
        <dgm:presLayoutVars>
          <dgm:dir/>
          <dgm:animOne val="branch"/>
          <dgm:animLvl val="lvl"/>
        </dgm:presLayoutVars>
      </dgm:prSet>
      <dgm:spPr/>
    </dgm:pt>
    <dgm:pt modelId="{D4FEDC4A-FB9B-4321-B144-B4ED723E9B53}" type="pres">
      <dgm:prSet presAssocID="{AC37CB57-974F-443F-8F7F-EA2349CCE4A1}" presName="thickLine" presStyleLbl="alignNode1" presStyleIdx="0" presStyleCnt="6"/>
      <dgm:spPr/>
    </dgm:pt>
    <dgm:pt modelId="{1C3C8413-1E2B-4EE6-8C23-60EEA847BDD7}" type="pres">
      <dgm:prSet presAssocID="{AC37CB57-974F-443F-8F7F-EA2349CCE4A1}" presName="horz1" presStyleCnt="0"/>
      <dgm:spPr/>
    </dgm:pt>
    <dgm:pt modelId="{F0E72394-728E-45F0-B859-27CBDE27A9AE}" type="pres">
      <dgm:prSet presAssocID="{AC37CB57-974F-443F-8F7F-EA2349CCE4A1}" presName="tx1" presStyleLbl="revTx" presStyleIdx="0" presStyleCnt="6"/>
      <dgm:spPr/>
    </dgm:pt>
    <dgm:pt modelId="{44882966-C467-40FA-A1E0-982E8861FF0D}" type="pres">
      <dgm:prSet presAssocID="{AC37CB57-974F-443F-8F7F-EA2349CCE4A1}" presName="vert1" presStyleCnt="0"/>
      <dgm:spPr/>
    </dgm:pt>
    <dgm:pt modelId="{0931E656-2B2A-4EDE-AEEC-C9D42EC280A7}" type="pres">
      <dgm:prSet presAssocID="{F168DCE6-F3C2-447C-871B-DFFDE416A90B}" presName="thickLine" presStyleLbl="alignNode1" presStyleIdx="1" presStyleCnt="6"/>
      <dgm:spPr/>
    </dgm:pt>
    <dgm:pt modelId="{D67138CF-B0DA-4A2E-96D0-7B0354E71609}" type="pres">
      <dgm:prSet presAssocID="{F168DCE6-F3C2-447C-871B-DFFDE416A90B}" presName="horz1" presStyleCnt="0"/>
      <dgm:spPr/>
    </dgm:pt>
    <dgm:pt modelId="{1B47D14E-3495-4E96-ABFA-20318D91DAE5}" type="pres">
      <dgm:prSet presAssocID="{F168DCE6-F3C2-447C-871B-DFFDE416A90B}" presName="tx1" presStyleLbl="revTx" presStyleIdx="1" presStyleCnt="6"/>
      <dgm:spPr/>
    </dgm:pt>
    <dgm:pt modelId="{30016CBF-E77D-4B52-B071-54C771618551}" type="pres">
      <dgm:prSet presAssocID="{F168DCE6-F3C2-447C-871B-DFFDE416A90B}" presName="vert1" presStyleCnt="0"/>
      <dgm:spPr/>
    </dgm:pt>
    <dgm:pt modelId="{6F8BA5B1-6517-4482-BE58-0957AF7BF38F}" type="pres">
      <dgm:prSet presAssocID="{EDC23316-5B39-4013-AFDC-6C2B8288B407}" presName="thickLine" presStyleLbl="alignNode1" presStyleIdx="2" presStyleCnt="6"/>
      <dgm:spPr/>
    </dgm:pt>
    <dgm:pt modelId="{B9C2343C-D4F0-40A8-918D-76E50A995745}" type="pres">
      <dgm:prSet presAssocID="{EDC23316-5B39-4013-AFDC-6C2B8288B407}" presName="horz1" presStyleCnt="0"/>
      <dgm:spPr/>
    </dgm:pt>
    <dgm:pt modelId="{BB666BE7-4E01-44B2-BDAD-2513512D9F14}" type="pres">
      <dgm:prSet presAssocID="{EDC23316-5B39-4013-AFDC-6C2B8288B407}" presName="tx1" presStyleLbl="revTx" presStyleIdx="2" presStyleCnt="6"/>
      <dgm:spPr/>
    </dgm:pt>
    <dgm:pt modelId="{234058A7-A23D-497B-A55C-A8948A758C5E}" type="pres">
      <dgm:prSet presAssocID="{EDC23316-5B39-4013-AFDC-6C2B8288B407}" presName="vert1" presStyleCnt="0"/>
      <dgm:spPr/>
    </dgm:pt>
    <dgm:pt modelId="{2426834A-B90D-4D8D-A73D-77CE42C59E35}" type="pres">
      <dgm:prSet presAssocID="{9477CA98-0E82-4ACE-9564-76142F06DF0F}" presName="thickLine" presStyleLbl="alignNode1" presStyleIdx="3" presStyleCnt="6"/>
      <dgm:spPr/>
    </dgm:pt>
    <dgm:pt modelId="{3611F945-F699-4BF3-AEAB-B531FC20457F}" type="pres">
      <dgm:prSet presAssocID="{9477CA98-0E82-4ACE-9564-76142F06DF0F}" presName="horz1" presStyleCnt="0"/>
      <dgm:spPr/>
    </dgm:pt>
    <dgm:pt modelId="{29CC31B0-C40A-423A-8E93-30C9A03D0DB6}" type="pres">
      <dgm:prSet presAssocID="{9477CA98-0E82-4ACE-9564-76142F06DF0F}" presName="tx1" presStyleLbl="revTx" presStyleIdx="3" presStyleCnt="6"/>
      <dgm:spPr/>
    </dgm:pt>
    <dgm:pt modelId="{C0C65009-55B4-4228-9B04-D853F5DC2668}" type="pres">
      <dgm:prSet presAssocID="{9477CA98-0E82-4ACE-9564-76142F06DF0F}" presName="vert1" presStyleCnt="0"/>
      <dgm:spPr/>
    </dgm:pt>
    <dgm:pt modelId="{77369495-80C0-4C37-966D-8E4CCA3292D5}" type="pres">
      <dgm:prSet presAssocID="{44F47914-2BCF-462E-B0DA-3E6401B24429}" presName="thickLine" presStyleLbl="alignNode1" presStyleIdx="4" presStyleCnt="6"/>
      <dgm:spPr/>
    </dgm:pt>
    <dgm:pt modelId="{748A4BC0-13AE-4DD3-90CD-967A62F47BB7}" type="pres">
      <dgm:prSet presAssocID="{44F47914-2BCF-462E-B0DA-3E6401B24429}" presName="horz1" presStyleCnt="0"/>
      <dgm:spPr/>
    </dgm:pt>
    <dgm:pt modelId="{CE411CE9-09D5-4725-9B10-2C5C3FFDEA4C}" type="pres">
      <dgm:prSet presAssocID="{44F47914-2BCF-462E-B0DA-3E6401B24429}" presName="tx1" presStyleLbl="revTx" presStyleIdx="4" presStyleCnt="6"/>
      <dgm:spPr/>
    </dgm:pt>
    <dgm:pt modelId="{690A6584-776F-4A10-9897-54E9515D40CF}" type="pres">
      <dgm:prSet presAssocID="{44F47914-2BCF-462E-B0DA-3E6401B24429}" presName="vert1" presStyleCnt="0"/>
      <dgm:spPr/>
    </dgm:pt>
    <dgm:pt modelId="{D088B935-0ED9-4D02-BC55-BCBE2AB184B3}" type="pres">
      <dgm:prSet presAssocID="{A85208BD-783C-43B8-9DCA-290D608190F3}" presName="thickLine" presStyleLbl="alignNode1" presStyleIdx="5" presStyleCnt="6"/>
      <dgm:spPr/>
    </dgm:pt>
    <dgm:pt modelId="{901EC8ED-DAD6-4442-9D80-6EE8EE3B86B0}" type="pres">
      <dgm:prSet presAssocID="{A85208BD-783C-43B8-9DCA-290D608190F3}" presName="horz1" presStyleCnt="0"/>
      <dgm:spPr/>
    </dgm:pt>
    <dgm:pt modelId="{1A2684A7-2B1D-4D6C-8EA7-5EB1CADCBC91}" type="pres">
      <dgm:prSet presAssocID="{A85208BD-783C-43B8-9DCA-290D608190F3}" presName="tx1" presStyleLbl="revTx" presStyleIdx="5" presStyleCnt="6"/>
      <dgm:spPr/>
    </dgm:pt>
    <dgm:pt modelId="{1FC4FB57-EB74-4258-8656-D0211DD2D473}" type="pres">
      <dgm:prSet presAssocID="{A85208BD-783C-43B8-9DCA-290D608190F3}" presName="vert1" presStyleCnt="0"/>
      <dgm:spPr/>
    </dgm:pt>
  </dgm:ptLst>
  <dgm:cxnLst>
    <dgm:cxn modelId="{1959BB1F-76F2-43CF-A603-08B67ACC67A5}" srcId="{C9DC9B90-5562-4116-8FEC-19BED510A404}" destId="{A85208BD-783C-43B8-9DCA-290D608190F3}" srcOrd="5" destOrd="0" parTransId="{9DE5E722-809C-4AA3-B7E5-81F23A7E4077}" sibTransId="{B523400D-E08C-4DA1-B121-6E11C848D389}"/>
    <dgm:cxn modelId="{6FECA523-F0E3-4E01-B5C0-856876D2688F}" srcId="{C9DC9B90-5562-4116-8FEC-19BED510A404}" destId="{EDC23316-5B39-4013-AFDC-6C2B8288B407}" srcOrd="2" destOrd="0" parTransId="{2C2EC60D-13CA-4022-A16E-B8CB8B4983F7}" sibTransId="{1FD0179D-0EC7-4EBD-984C-CAAFAFF2279F}"/>
    <dgm:cxn modelId="{A5C72269-CE86-4C7B-A8CC-87C64450C3A1}" type="presOf" srcId="{44F47914-2BCF-462E-B0DA-3E6401B24429}" destId="{CE411CE9-09D5-4725-9B10-2C5C3FFDEA4C}" srcOrd="0" destOrd="0" presId="urn:microsoft.com/office/officeart/2008/layout/LinedList"/>
    <dgm:cxn modelId="{29E71273-2577-4801-952D-9DD6003CE892}" type="presOf" srcId="{AC37CB57-974F-443F-8F7F-EA2349CCE4A1}" destId="{F0E72394-728E-45F0-B859-27CBDE27A9AE}" srcOrd="0" destOrd="0" presId="urn:microsoft.com/office/officeart/2008/layout/LinedList"/>
    <dgm:cxn modelId="{7D5B6E8D-14E4-4169-8AD1-3601E9103195}" type="presOf" srcId="{F168DCE6-F3C2-447C-871B-DFFDE416A90B}" destId="{1B47D14E-3495-4E96-ABFA-20318D91DAE5}" srcOrd="0" destOrd="0" presId="urn:microsoft.com/office/officeart/2008/layout/LinedList"/>
    <dgm:cxn modelId="{78A05D8F-631B-4C8D-A5F0-9706EB2FBE74}" srcId="{C9DC9B90-5562-4116-8FEC-19BED510A404}" destId="{9477CA98-0E82-4ACE-9564-76142F06DF0F}" srcOrd="3" destOrd="0" parTransId="{44248140-FCF6-402E-BCE5-F96B1E0024E4}" sibTransId="{002C69EA-F9C9-423B-BE83-406032F466C9}"/>
    <dgm:cxn modelId="{7CCE109D-5F29-42ED-ADBC-5B0A93CB0F77}" type="presOf" srcId="{A85208BD-783C-43B8-9DCA-290D608190F3}" destId="{1A2684A7-2B1D-4D6C-8EA7-5EB1CADCBC91}" srcOrd="0" destOrd="0" presId="urn:microsoft.com/office/officeart/2008/layout/LinedList"/>
    <dgm:cxn modelId="{455623A8-891F-4BEB-8A4F-3C806CC6AFA0}" type="presOf" srcId="{EDC23316-5B39-4013-AFDC-6C2B8288B407}" destId="{BB666BE7-4E01-44B2-BDAD-2513512D9F14}" srcOrd="0" destOrd="0" presId="urn:microsoft.com/office/officeart/2008/layout/LinedList"/>
    <dgm:cxn modelId="{CBD4B5AB-DDA5-4318-B806-5E6D4B6DE6BE}" srcId="{C9DC9B90-5562-4116-8FEC-19BED510A404}" destId="{44F47914-2BCF-462E-B0DA-3E6401B24429}" srcOrd="4" destOrd="0" parTransId="{C8F8CE94-26DE-400B-8A3C-D7ADA4482DEE}" sibTransId="{042AB3A7-54EB-44A5-A0CE-50F7D4437C00}"/>
    <dgm:cxn modelId="{E7D02DB2-4CF7-42EA-B662-E17D77B243EF}" srcId="{C9DC9B90-5562-4116-8FEC-19BED510A404}" destId="{AC37CB57-974F-443F-8F7F-EA2349CCE4A1}" srcOrd="0" destOrd="0" parTransId="{48A29875-C894-44D8-B07A-4F99A5F16D3B}" sibTransId="{04F3BB0E-FA1A-41E6-A246-664D8F59FA77}"/>
    <dgm:cxn modelId="{6BDCE2C3-14E1-442C-A17C-350277EDBA30}" type="presOf" srcId="{9477CA98-0E82-4ACE-9564-76142F06DF0F}" destId="{29CC31B0-C40A-423A-8E93-30C9A03D0DB6}" srcOrd="0" destOrd="0" presId="urn:microsoft.com/office/officeart/2008/layout/LinedList"/>
    <dgm:cxn modelId="{43A17ECB-0EBB-4608-B1D9-E8749043ECB4}" srcId="{C9DC9B90-5562-4116-8FEC-19BED510A404}" destId="{F168DCE6-F3C2-447C-871B-DFFDE416A90B}" srcOrd="1" destOrd="0" parTransId="{E2D2C41D-3418-4810-B984-72BBC44891AF}" sibTransId="{792F2DD1-C5CB-46BB-8358-FDB13F1EC2CA}"/>
    <dgm:cxn modelId="{0598F6E4-D39A-432B-AD1A-5ECA1BE99A60}" type="presOf" srcId="{C9DC9B90-5562-4116-8FEC-19BED510A404}" destId="{D8D67028-E986-43D2-A2C9-993ABE18EFA3}" srcOrd="0" destOrd="0" presId="urn:microsoft.com/office/officeart/2008/layout/LinedList"/>
    <dgm:cxn modelId="{76AF026F-5DFB-4C32-836D-3C22D3B18153}" type="presParOf" srcId="{D8D67028-E986-43D2-A2C9-993ABE18EFA3}" destId="{D4FEDC4A-FB9B-4321-B144-B4ED723E9B53}" srcOrd="0" destOrd="0" presId="urn:microsoft.com/office/officeart/2008/layout/LinedList"/>
    <dgm:cxn modelId="{4B67FCE9-2F14-47E0-AC43-BEF7C6203B8D}" type="presParOf" srcId="{D8D67028-E986-43D2-A2C9-993ABE18EFA3}" destId="{1C3C8413-1E2B-4EE6-8C23-60EEA847BDD7}" srcOrd="1" destOrd="0" presId="urn:microsoft.com/office/officeart/2008/layout/LinedList"/>
    <dgm:cxn modelId="{1F133302-7E73-48D0-9FB6-1A9ACAEB134A}" type="presParOf" srcId="{1C3C8413-1E2B-4EE6-8C23-60EEA847BDD7}" destId="{F0E72394-728E-45F0-B859-27CBDE27A9AE}" srcOrd="0" destOrd="0" presId="urn:microsoft.com/office/officeart/2008/layout/LinedList"/>
    <dgm:cxn modelId="{7E35EE89-074B-4F82-81EA-E52CFAB5306B}" type="presParOf" srcId="{1C3C8413-1E2B-4EE6-8C23-60EEA847BDD7}" destId="{44882966-C467-40FA-A1E0-982E8861FF0D}" srcOrd="1" destOrd="0" presId="urn:microsoft.com/office/officeart/2008/layout/LinedList"/>
    <dgm:cxn modelId="{1584D437-576F-4E32-826C-28BCBCCFC8E2}" type="presParOf" srcId="{D8D67028-E986-43D2-A2C9-993ABE18EFA3}" destId="{0931E656-2B2A-4EDE-AEEC-C9D42EC280A7}" srcOrd="2" destOrd="0" presId="urn:microsoft.com/office/officeart/2008/layout/LinedList"/>
    <dgm:cxn modelId="{BF8E9C9A-1B37-493A-9862-A2289C6AF612}" type="presParOf" srcId="{D8D67028-E986-43D2-A2C9-993ABE18EFA3}" destId="{D67138CF-B0DA-4A2E-96D0-7B0354E71609}" srcOrd="3" destOrd="0" presId="urn:microsoft.com/office/officeart/2008/layout/LinedList"/>
    <dgm:cxn modelId="{4DCA50C7-26D1-4F9A-9304-FC0A5186A08A}" type="presParOf" srcId="{D67138CF-B0DA-4A2E-96D0-7B0354E71609}" destId="{1B47D14E-3495-4E96-ABFA-20318D91DAE5}" srcOrd="0" destOrd="0" presId="urn:microsoft.com/office/officeart/2008/layout/LinedList"/>
    <dgm:cxn modelId="{DAAF72C5-A16B-4232-A226-AFAA28C5BA5D}" type="presParOf" srcId="{D67138CF-B0DA-4A2E-96D0-7B0354E71609}" destId="{30016CBF-E77D-4B52-B071-54C771618551}" srcOrd="1" destOrd="0" presId="urn:microsoft.com/office/officeart/2008/layout/LinedList"/>
    <dgm:cxn modelId="{6DC60F50-968A-4386-99D5-9AA1CF7C333A}" type="presParOf" srcId="{D8D67028-E986-43D2-A2C9-993ABE18EFA3}" destId="{6F8BA5B1-6517-4482-BE58-0957AF7BF38F}" srcOrd="4" destOrd="0" presId="urn:microsoft.com/office/officeart/2008/layout/LinedList"/>
    <dgm:cxn modelId="{1268627C-6258-4245-85F2-7E654A1D4CDF}" type="presParOf" srcId="{D8D67028-E986-43D2-A2C9-993ABE18EFA3}" destId="{B9C2343C-D4F0-40A8-918D-76E50A995745}" srcOrd="5" destOrd="0" presId="urn:microsoft.com/office/officeart/2008/layout/LinedList"/>
    <dgm:cxn modelId="{54363E90-A2C6-4E2E-A737-E34184B01303}" type="presParOf" srcId="{B9C2343C-D4F0-40A8-918D-76E50A995745}" destId="{BB666BE7-4E01-44B2-BDAD-2513512D9F14}" srcOrd="0" destOrd="0" presId="urn:microsoft.com/office/officeart/2008/layout/LinedList"/>
    <dgm:cxn modelId="{E91B210C-3C60-4AE9-B437-B4D41213E807}" type="presParOf" srcId="{B9C2343C-D4F0-40A8-918D-76E50A995745}" destId="{234058A7-A23D-497B-A55C-A8948A758C5E}" srcOrd="1" destOrd="0" presId="urn:microsoft.com/office/officeart/2008/layout/LinedList"/>
    <dgm:cxn modelId="{E39E21C6-6512-43FF-8004-8941E964F7AC}" type="presParOf" srcId="{D8D67028-E986-43D2-A2C9-993ABE18EFA3}" destId="{2426834A-B90D-4D8D-A73D-77CE42C59E35}" srcOrd="6" destOrd="0" presId="urn:microsoft.com/office/officeart/2008/layout/LinedList"/>
    <dgm:cxn modelId="{704329B3-027C-43E3-AD75-FE7B62D376B4}" type="presParOf" srcId="{D8D67028-E986-43D2-A2C9-993ABE18EFA3}" destId="{3611F945-F699-4BF3-AEAB-B531FC20457F}" srcOrd="7" destOrd="0" presId="urn:microsoft.com/office/officeart/2008/layout/LinedList"/>
    <dgm:cxn modelId="{821FA348-E384-4415-ADA0-96884B1B107A}" type="presParOf" srcId="{3611F945-F699-4BF3-AEAB-B531FC20457F}" destId="{29CC31B0-C40A-423A-8E93-30C9A03D0DB6}" srcOrd="0" destOrd="0" presId="urn:microsoft.com/office/officeart/2008/layout/LinedList"/>
    <dgm:cxn modelId="{ED3D25D5-AAF3-4834-B096-D671D75DA3EA}" type="presParOf" srcId="{3611F945-F699-4BF3-AEAB-B531FC20457F}" destId="{C0C65009-55B4-4228-9B04-D853F5DC2668}" srcOrd="1" destOrd="0" presId="urn:microsoft.com/office/officeart/2008/layout/LinedList"/>
    <dgm:cxn modelId="{73316595-8EA0-4FB5-BF97-B3BBB845818F}" type="presParOf" srcId="{D8D67028-E986-43D2-A2C9-993ABE18EFA3}" destId="{77369495-80C0-4C37-966D-8E4CCA3292D5}" srcOrd="8" destOrd="0" presId="urn:microsoft.com/office/officeart/2008/layout/LinedList"/>
    <dgm:cxn modelId="{8BEF8D21-118B-4FD2-8E9C-92F86230BBF7}" type="presParOf" srcId="{D8D67028-E986-43D2-A2C9-993ABE18EFA3}" destId="{748A4BC0-13AE-4DD3-90CD-967A62F47BB7}" srcOrd="9" destOrd="0" presId="urn:microsoft.com/office/officeart/2008/layout/LinedList"/>
    <dgm:cxn modelId="{5B0EEC27-FA52-4CBD-B6EF-9C0514A6776F}" type="presParOf" srcId="{748A4BC0-13AE-4DD3-90CD-967A62F47BB7}" destId="{CE411CE9-09D5-4725-9B10-2C5C3FFDEA4C}" srcOrd="0" destOrd="0" presId="urn:microsoft.com/office/officeart/2008/layout/LinedList"/>
    <dgm:cxn modelId="{E9F5C7B2-2D7D-4B26-9554-F5829E60411A}" type="presParOf" srcId="{748A4BC0-13AE-4DD3-90CD-967A62F47BB7}" destId="{690A6584-776F-4A10-9897-54E9515D40CF}" srcOrd="1" destOrd="0" presId="urn:microsoft.com/office/officeart/2008/layout/LinedList"/>
    <dgm:cxn modelId="{85B36DD5-4F6F-42AE-B721-9445F974A7AB}" type="presParOf" srcId="{D8D67028-E986-43D2-A2C9-993ABE18EFA3}" destId="{D088B935-0ED9-4D02-BC55-BCBE2AB184B3}" srcOrd="10" destOrd="0" presId="urn:microsoft.com/office/officeart/2008/layout/LinedList"/>
    <dgm:cxn modelId="{5191B194-831C-49A0-9BA4-48F90CE9E85B}" type="presParOf" srcId="{D8D67028-E986-43D2-A2C9-993ABE18EFA3}" destId="{901EC8ED-DAD6-4442-9D80-6EE8EE3B86B0}" srcOrd="11" destOrd="0" presId="urn:microsoft.com/office/officeart/2008/layout/LinedList"/>
    <dgm:cxn modelId="{37C9D063-8088-489D-A127-3521A74C6BA6}" type="presParOf" srcId="{901EC8ED-DAD6-4442-9D80-6EE8EE3B86B0}" destId="{1A2684A7-2B1D-4D6C-8EA7-5EB1CADCBC91}" srcOrd="0" destOrd="0" presId="urn:microsoft.com/office/officeart/2008/layout/LinedList"/>
    <dgm:cxn modelId="{07A1B386-D075-4B90-AFD9-48A1277B23E3}" type="presParOf" srcId="{901EC8ED-DAD6-4442-9D80-6EE8EE3B86B0}" destId="{1FC4FB57-EB74-4258-8656-D0211DD2D47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E8A254-5D6E-4A17-A96F-EEE3CEB3AF72}"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EC87B8B6-6B7E-499D-9409-18C38A258D1E}">
      <dgm:prSet/>
      <dgm:spPr/>
      <dgm:t>
        <a:bodyPr/>
        <a:lstStyle/>
        <a:p>
          <a:r>
            <a:rPr lang="en-US"/>
            <a:t>Appointment requests submitted via online form</a:t>
          </a:r>
        </a:p>
      </dgm:t>
    </dgm:pt>
    <dgm:pt modelId="{06775EA1-C977-4999-B38A-2C03CEEAEF8D}" type="parTrans" cxnId="{3076CE1B-1217-4269-AE66-A50FFD3CB812}">
      <dgm:prSet/>
      <dgm:spPr/>
      <dgm:t>
        <a:bodyPr/>
        <a:lstStyle/>
        <a:p>
          <a:endParaRPr lang="en-US"/>
        </a:p>
      </dgm:t>
    </dgm:pt>
    <dgm:pt modelId="{C2D65521-6186-447E-A93B-AAC814265397}" type="sibTrans" cxnId="{3076CE1B-1217-4269-AE66-A50FFD3CB812}">
      <dgm:prSet/>
      <dgm:spPr/>
      <dgm:t>
        <a:bodyPr/>
        <a:lstStyle/>
        <a:p>
          <a:endParaRPr lang="en-US"/>
        </a:p>
      </dgm:t>
    </dgm:pt>
    <dgm:pt modelId="{3BFB19CA-78C8-45AB-892D-7CC1383A9E18}">
      <dgm:prSet/>
      <dgm:spPr/>
      <dgm:t>
        <a:bodyPr/>
        <a:lstStyle/>
        <a:p>
          <a:r>
            <a:rPr lang="en-US"/>
            <a:t>Shared Outlook calendar created to track appointments</a:t>
          </a:r>
        </a:p>
      </dgm:t>
    </dgm:pt>
    <dgm:pt modelId="{74E8DCE7-0B9B-4803-9F39-8D3FCEEDBBDA}" type="parTrans" cxnId="{C5347622-95CF-4296-9587-821A212BEBA2}">
      <dgm:prSet/>
      <dgm:spPr/>
      <dgm:t>
        <a:bodyPr/>
        <a:lstStyle/>
        <a:p>
          <a:endParaRPr lang="en-US"/>
        </a:p>
      </dgm:t>
    </dgm:pt>
    <dgm:pt modelId="{7CB1CB0E-F3A2-491F-8058-80C9014C8AB4}" type="sibTrans" cxnId="{C5347622-95CF-4296-9587-821A212BEBA2}">
      <dgm:prSet/>
      <dgm:spPr/>
      <dgm:t>
        <a:bodyPr/>
        <a:lstStyle/>
        <a:p>
          <a:endParaRPr lang="en-US"/>
        </a:p>
      </dgm:t>
    </dgm:pt>
    <dgm:pt modelId="{272F54A1-C4AC-485E-9D78-7DB7153CAFEE}">
      <dgm:prSet/>
      <dgm:spPr/>
      <dgm:t>
        <a:bodyPr/>
        <a:lstStyle/>
        <a:p>
          <a:r>
            <a:rPr lang="en-US"/>
            <a:t>Two time slots, morning and afternoon, three hours each</a:t>
          </a:r>
        </a:p>
      </dgm:t>
    </dgm:pt>
    <dgm:pt modelId="{9008C263-55D9-4E6C-8686-250EE94B9D27}" type="parTrans" cxnId="{CBD58B1D-E4CC-470E-BBA1-F7684291F9F9}">
      <dgm:prSet/>
      <dgm:spPr/>
      <dgm:t>
        <a:bodyPr/>
        <a:lstStyle/>
        <a:p>
          <a:endParaRPr lang="en-US"/>
        </a:p>
      </dgm:t>
    </dgm:pt>
    <dgm:pt modelId="{4CDF2B3D-68F6-41C8-9804-6510C0F35BD7}" type="sibTrans" cxnId="{CBD58B1D-E4CC-470E-BBA1-F7684291F9F9}">
      <dgm:prSet/>
      <dgm:spPr/>
      <dgm:t>
        <a:bodyPr/>
        <a:lstStyle/>
        <a:p>
          <a:endParaRPr lang="en-US"/>
        </a:p>
      </dgm:t>
    </dgm:pt>
    <dgm:pt modelId="{AE76E098-435C-4E20-BDE8-AD4B81C606DC}">
      <dgm:prSet/>
      <dgm:spPr/>
      <dgm:t>
        <a:bodyPr/>
        <a:lstStyle/>
        <a:p>
          <a:r>
            <a:rPr lang="en-US" dirty="0"/>
            <a:t>Max of three patrons at once (one per table)</a:t>
          </a:r>
        </a:p>
      </dgm:t>
    </dgm:pt>
    <dgm:pt modelId="{92AAB109-01C3-435E-B4DA-C978EB71D4BC}" type="parTrans" cxnId="{F5F98EDD-8689-488F-9B97-C9BAED1111E9}">
      <dgm:prSet/>
      <dgm:spPr/>
      <dgm:t>
        <a:bodyPr/>
        <a:lstStyle/>
        <a:p>
          <a:endParaRPr lang="en-US"/>
        </a:p>
      </dgm:t>
    </dgm:pt>
    <dgm:pt modelId="{EBA0E31A-2D77-43EF-81C4-3527AC87A6CB}" type="sibTrans" cxnId="{F5F98EDD-8689-488F-9B97-C9BAED1111E9}">
      <dgm:prSet/>
      <dgm:spPr/>
      <dgm:t>
        <a:bodyPr/>
        <a:lstStyle/>
        <a:p>
          <a:endParaRPr lang="en-US"/>
        </a:p>
      </dgm:t>
    </dgm:pt>
    <dgm:pt modelId="{F9643F7A-5339-47D2-90CF-9C9D8A203803}">
      <dgm:prSet/>
      <dgm:spPr/>
      <dgm:t>
        <a:bodyPr/>
        <a:lstStyle/>
        <a:p>
          <a:r>
            <a:rPr lang="en-US"/>
            <a:t>One archivist on the floor per day</a:t>
          </a:r>
        </a:p>
      </dgm:t>
    </dgm:pt>
    <dgm:pt modelId="{02AAFBC1-6554-4F9B-8DA2-2FA9CDA90AD0}" type="parTrans" cxnId="{92C7E8AA-57B8-4611-AD7D-D8F25A18660B}">
      <dgm:prSet/>
      <dgm:spPr/>
      <dgm:t>
        <a:bodyPr/>
        <a:lstStyle/>
        <a:p>
          <a:endParaRPr lang="en-US"/>
        </a:p>
      </dgm:t>
    </dgm:pt>
    <dgm:pt modelId="{3F87BCBA-F092-42E1-8B54-A53E6EC8F3F9}" type="sibTrans" cxnId="{92C7E8AA-57B8-4611-AD7D-D8F25A18660B}">
      <dgm:prSet/>
      <dgm:spPr/>
      <dgm:t>
        <a:bodyPr/>
        <a:lstStyle/>
        <a:p>
          <a:endParaRPr lang="en-US"/>
        </a:p>
      </dgm:t>
    </dgm:pt>
    <dgm:pt modelId="{F461CA95-584B-46FA-8143-59A9EA6E803E}">
      <dgm:prSet/>
      <dgm:spPr/>
      <dgm:t>
        <a:bodyPr/>
        <a:lstStyle/>
        <a:p>
          <a:r>
            <a:rPr lang="en-US"/>
            <a:t>Original manuscripts only (no microfilm, computers, books, digitized materials)</a:t>
          </a:r>
        </a:p>
      </dgm:t>
    </dgm:pt>
    <dgm:pt modelId="{BA61E615-FAC6-4768-A48B-E899CDE190CC}" type="parTrans" cxnId="{1FBD2C34-48B0-4BA5-A461-01AF7665D839}">
      <dgm:prSet/>
      <dgm:spPr/>
      <dgm:t>
        <a:bodyPr/>
        <a:lstStyle/>
        <a:p>
          <a:endParaRPr lang="en-US"/>
        </a:p>
      </dgm:t>
    </dgm:pt>
    <dgm:pt modelId="{695ECF48-5782-4962-9106-B5D6FE28644A}" type="sibTrans" cxnId="{1FBD2C34-48B0-4BA5-A461-01AF7665D839}">
      <dgm:prSet/>
      <dgm:spPr/>
      <dgm:t>
        <a:bodyPr/>
        <a:lstStyle/>
        <a:p>
          <a:endParaRPr lang="en-US"/>
        </a:p>
      </dgm:t>
    </dgm:pt>
    <dgm:pt modelId="{5F7D34EB-4BA2-4F1B-98C6-47819E5D3F26}" type="pres">
      <dgm:prSet presAssocID="{3EE8A254-5D6E-4A17-A96F-EEE3CEB3AF72}" presName="Name0" presStyleCnt="0">
        <dgm:presLayoutVars>
          <dgm:dir/>
          <dgm:resizeHandles val="exact"/>
        </dgm:presLayoutVars>
      </dgm:prSet>
      <dgm:spPr/>
    </dgm:pt>
    <dgm:pt modelId="{7C369337-EA3D-4BDF-9EAA-356C7C9E5BB6}" type="pres">
      <dgm:prSet presAssocID="{EC87B8B6-6B7E-499D-9409-18C38A258D1E}" presName="node" presStyleLbl="node1" presStyleIdx="0" presStyleCnt="6">
        <dgm:presLayoutVars>
          <dgm:bulletEnabled val="1"/>
        </dgm:presLayoutVars>
      </dgm:prSet>
      <dgm:spPr/>
    </dgm:pt>
    <dgm:pt modelId="{971A9F55-4035-41B8-A214-E631A001723B}" type="pres">
      <dgm:prSet presAssocID="{C2D65521-6186-447E-A93B-AAC814265397}" presName="sibTrans" presStyleLbl="sibTrans1D1" presStyleIdx="0" presStyleCnt="5"/>
      <dgm:spPr/>
    </dgm:pt>
    <dgm:pt modelId="{78B677AD-365B-4F23-AE67-4F9A3E9DA444}" type="pres">
      <dgm:prSet presAssocID="{C2D65521-6186-447E-A93B-AAC814265397}" presName="connectorText" presStyleLbl="sibTrans1D1" presStyleIdx="0" presStyleCnt="5"/>
      <dgm:spPr/>
    </dgm:pt>
    <dgm:pt modelId="{7FA0E234-E4D3-4DCE-A759-BC3BCDD1E049}" type="pres">
      <dgm:prSet presAssocID="{3BFB19CA-78C8-45AB-892D-7CC1383A9E18}" presName="node" presStyleLbl="node1" presStyleIdx="1" presStyleCnt="6">
        <dgm:presLayoutVars>
          <dgm:bulletEnabled val="1"/>
        </dgm:presLayoutVars>
      </dgm:prSet>
      <dgm:spPr/>
    </dgm:pt>
    <dgm:pt modelId="{8BC2B85F-8EB0-4B03-AE53-53E60A64BA21}" type="pres">
      <dgm:prSet presAssocID="{7CB1CB0E-F3A2-491F-8058-80C9014C8AB4}" presName="sibTrans" presStyleLbl="sibTrans1D1" presStyleIdx="1" presStyleCnt="5"/>
      <dgm:spPr/>
    </dgm:pt>
    <dgm:pt modelId="{06508068-C276-4B8F-A31F-F66F038C230C}" type="pres">
      <dgm:prSet presAssocID="{7CB1CB0E-F3A2-491F-8058-80C9014C8AB4}" presName="connectorText" presStyleLbl="sibTrans1D1" presStyleIdx="1" presStyleCnt="5"/>
      <dgm:spPr/>
    </dgm:pt>
    <dgm:pt modelId="{154F59AA-A83D-4AE3-A50C-3FF964854222}" type="pres">
      <dgm:prSet presAssocID="{272F54A1-C4AC-485E-9D78-7DB7153CAFEE}" presName="node" presStyleLbl="node1" presStyleIdx="2" presStyleCnt="6">
        <dgm:presLayoutVars>
          <dgm:bulletEnabled val="1"/>
        </dgm:presLayoutVars>
      </dgm:prSet>
      <dgm:spPr/>
    </dgm:pt>
    <dgm:pt modelId="{DB35C8ED-2943-46AC-9303-4DDDB03C371E}" type="pres">
      <dgm:prSet presAssocID="{4CDF2B3D-68F6-41C8-9804-6510C0F35BD7}" presName="sibTrans" presStyleLbl="sibTrans1D1" presStyleIdx="2" presStyleCnt="5"/>
      <dgm:spPr/>
    </dgm:pt>
    <dgm:pt modelId="{238087CD-03CE-4E99-85F3-1CC955E7FA95}" type="pres">
      <dgm:prSet presAssocID="{4CDF2B3D-68F6-41C8-9804-6510C0F35BD7}" presName="connectorText" presStyleLbl="sibTrans1D1" presStyleIdx="2" presStyleCnt="5"/>
      <dgm:spPr/>
    </dgm:pt>
    <dgm:pt modelId="{F2226FBC-AC78-41CF-935D-5DA87EC9301A}" type="pres">
      <dgm:prSet presAssocID="{AE76E098-435C-4E20-BDE8-AD4B81C606DC}" presName="node" presStyleLbl="node1" presStyleIdx="3" presStyleCnt="6">
        <dgm:presLayoutVars>
          <dgm:bulletEnabled val="1"/>
        </dgm:presLayoutVars>
      </dgm:prSet>
      <dgm:spPr/>
    </dgm:pt>
    <dgm:pt modelId="{CA71AC9D-7FB8-49BD-AC9E-5FDE94FC1EC0}" type="pres">
      <dgm:prSet presAssocID="{EBA0E31A-2D77-43EF-81C4-3527AC87A6CB}" presName="sibTrans" presStyleLbl="sibTrans1D1" presStyleIdx="3" presStyleCnt="5"/>
      <dgm:spPr/>
    </dgm:pt>
    <dgm:pt modelId="{317CB681-F3F1-4590-9F0E-8EED51C74794}" type="pres">
      <dgm:prSet presAssocID="{EBA0E31A-2D77-43EF-81C4-3527AC87A6CB}" presName="connectorText" presStyleLbl="sibTrans1D1" presStyleIdx="3" presStyleCnt="5"/>
      <dgm:spPr/>
    </dgm:pt>
    <dgm:pt modelId="{33729B46-E28C-43B1-8FFC-9B913BA43E9F}" type="pres">
      <dgm:prSet presAssocID="{F9643F7A-5339-47D2-90CF-9C9D8A203803}" presName="node" presStyleLbl="node1" presStyleIdx="4" presStyleCnt="6">
        <dgm:presLayoutVars>
          <dgm:bulletEnabled val="1"/>
        </dgm:presLayoutVars>
      </dgm:prSet>
      <dgm:spPr/>
    </dgm:pt>
    <dgm:pt modelId="{76E33B77-AADA-4A0C-ADD4-FDA400451C18}" type="pres">
      <dgm:prSet presAssocID="{3F87BCBA-F092-42E1-8B54-A53E6EC8F3F9}" presName="sibTrans" presStyleLbl="sibTrans1D1" presStyleIdx="4" presStyleCnt="5"/>
      <dgm:spPr/>
    </dgm:pt>
    <dgm:pt modelId="{0A98FA00-A4F3-422B-9168-2E186EC2DB2D}" type="pres">
      <dgm:prSet presAssocID="{3F87BCBA-F092-42E1-8B54-A53E6EC8F3F9}" presName="connectorText" presStyleLbl="sibTrans1D1" presStyleIdx="4" presStyleCnt="5"/>
      <dgm:spPr/>
    </dgm:pt>
    <dgm:pt modelId="{ACB1336B-1E7D-4EB4-9251-155344F8FBE6}" type="pres">
      <dgm:prSet presAssocID="{F461CA95-584B-46FA-8143-59A9EA6E803E}" presName="node" presStyleLbl="node1" presStyleIdx="5" presStyleCnt="6">
        <dgm:presLayoutVars>
          <dgm:bulletEnabled val="1"/>
        </dgm:presLayoutVars>
      </dgm:prSet>
      <dgm:spPr/>
    </dgm:pt>
  </dgm:ptLst>
  <dgm:cxnLst>
    <dgm:cxn modelId="{56D87F04-D899-4D2B-B08A-2A0166CBE0A0}" type="presOf" srcId="{C2D65521-6186-447E-A93B-AAC814265397}" destId="{78B677AD-365B-4F23-AE67-4F9A3E9DA444}" srcOrd="1" destOrd="0" presId="urn:microsoft.com/office/officeart/2016/7/layout/RepeatingBendingProcessNew"/>
    <dgm:cxn modelId="{3076CE1B-1217-4269-AE66-A50FFD3CB812}" srcId="{3EE8A254-5D6E-4A17-A96F-EEE3CEB3AF72}" destId="{EC87B8B6-6B7E-499D-9409-18C38A258D1E}" srcOrd="0" destOrd="0" parTransId="{06775EA1-C977-4999-B38A-2C03CEEAEF8D}" sibTransId="{C2D65521-6186-447E-A93B-AAC814265397}"/>
    <dgm:cxn modelId="{CBD58B1D-E4CC-470E-BBA1-F7684291F9F9}" srcId="{3EE8A254-5D6E-4A17-A96F-EEE3CEB3AF72}" destId="{272F54A1-C4AC-485E-9D78-7DB7153CAFEE}" srcOrd="2" destOrd="0" parTransId="{9008C263-55D9-4E6C-8686-250EE94B9D27}" sibTransId="{4CDF2B3D-68F6-41C8-9804-6510C0F35BD7}"/>
    <dgm:cxn modelId="{C5347622-95CF-4296-9587-821A212BEBA2}" srcId="{3EE8A254-5D6E-4A17-A96F-EEE3CEB3AF72}" destId="{3BFB19CA-78C8-45AB-892D-7CC1383A9E18}" srcOrd="1" destOrd="0" parTransId="{74E8DCE7-0B9B-4803-9F39-8D3FCEEDBBDA}" sibTransId="{7CB1CB0E-F3A2-491F-8058-80C9014C8AB4}"/>
    <dgm:cxn modelId="{A3908522-1B5E-4D84-8FD9-7D568B6021BC}" type="presOf" srcId="{AE76E098-435C-4E20-BDE8-AD4B81C606DC}" destId="{F2226FBC-AC78-41CF-935D-5DA87EC9301A}" srcOrd="0" destOrd="0" presId="urn:microsoft.com/office/officeart/2016/7/layout/RepeatingBendingProcessNew"/>
    <dgm:cxn modelId="{1FBD2C34-48B0-4BA5-A461-01AF7665D839}" srcId="{3EE8A254-5D6E-4A17-A96F-EEE3CEB3AF72}" destId="{F461CA95-584B-46FA-8143-59A9EA6E803E}" srcOrd="5" destOrd="0" parTransId="{BA61E615-FAC6-4768-A48B-E899CDE190CC}" sibTransId="{695ECF48-5782-4962-9106-B5D6FE28644A}"/>
    <dgm:cxn modelId="{FA544F61-3D35-4FDE-A833-7EA0D59CF9EC}" type="presOf" srcId="{7CB1CB0E-F3A2-491F-8058-80C9014C8AB4}" destId="{8BC2B85F-8EB0-4B03-AE53-53E60A64BA21}" srcOrd="0" destOrd="0" presId="urn:microsoft.com/office/officeart/2016/7/layout/RepeatingBendingProcessNew"/>
    <dgm:cxn modelId="{E9F4BA61-4AFD-4844-AE12-D34D528FF3D1}" type="presOf" srcId="{3F87BCBA-F092-42E1-8B54-A53E6EC8F3F9}" destId="{76E33B77-AADA-4A0C-ADD4-FDA400451C18}" srcOrd="0" destOrd="0" presId="urn:microsoft.com/office/officeart/2016/7/layout/RepeatingBendingProcessNew"/>
    <dgm:cxn modelId="{96250844-9A09-4209-B200-6943530F64DF}" type="presOf" srcId="{3EE8A254-5D6E-4A17-A96F-EEE3CEB3AF72}" destId="{5F7D34EB-4BA2-4F1B-98C6-47819E5D3F26}" srcOrd="0" destOrd="0" presId="urn:microsoft.com/office/officeart/2016/7/layout/RepeatingBendingProcessNew"/>
    <dgm:cxn modelId="{64FA0668-44DF-45F3-8697-DDD6C116084D}" type="presOf" srcId="{EBA0E31A-2D77-43EF-81C4-3527AC87A6CB}" destId="{317CB681-F3F1-4590-9F0E-8EED51C74794}" srcOrd="1" destOrd="0" presId="urn:microsoft.com/office/officeart/2016/7/layout/RepeatingBendingProcessNew"/>
    <dgm:cxn modelId="{FF00B052-A526-4D62-8559-21DE08C2C7DC}" type="presOf" srcId="{7CB1CB0E-F3A2-491F-8058-80C9014C8AB4}" destId="{06508068-C276-4B8F-A31F-F66F038C230C}" srcOrd="1" destOrd="0" presId="urn:microsoft.com/office/officeart/2016/7/layout/RepeatingBendingProcessNew"/>
    <dgm:cxn modelId="{034DDB54-1A97-472F-A053-E595D090244D}" type="presOf" srcId="{F461CA95-584B-46FA-8143-59A9EA6E803E}" destId="{ACB1336B-1E7D-4EB4-9251-155344F8FBE6}" srcOrd="0" destOrd="0" presId="urn:microsoft.com/office/officeart/2016/7/layout/RepeatingBendingProcessNew"/>
    <dgm:cxn modelId="{0FB5027A-596B-4315-960A-D40479FDC4F2}" type="presOf" srcId="{EBA0E31A-2D77-43EF-81C4-3527AC87A6CB}" destId="{CA71AC9D-7FB8-49BD-AC9E-5FDE94FC1EC0}" srcOrd="0" destOrd="0" presId="urn:microsoft.com/office/officeart/2016/7/layout/RepeatingBendingProcessNew"/>
    <dgm:cxn modelId="{5E35C55A-047D-4C6D-A126-023C823E056A}" type="presOf" srcId="{EC87B8B6-6B7E-499D-9409-18C38A258D1E}" destId="{7C369337-EA3D-4BDF-9EAA-356C7C9E5BB6}" srcOrd="0" destOrd="0" presId="urn:microsoft.com/office/officeart/2016/7/layout/RepeatingBendingProcessNew"/>
    <dgm:cxn modelId="{26CAE38B-7979-452B-8C41-5A7595B2E604}" type="presOf" srcId="{4CDF2B3D-68F6-41C8-9804-6510C0F35BD7}" destId="{DB35C8ED-2943-46AC-9303-4DDDB03C371E}" srcOrd="0" destOrd="0" presId="urn:microsoft.com/office/officeart/2016/7/layout/RepeatingBendingProcessNew"/>
    <dgm:cxn modelId="{92C7E8AA-57B8-4611-AD7D-D8F25A18660B}" srcId="{3EE8A254-5D6E-4A17-A96F-EEE3CEB3AF72}" destId="{F9643F7A-5339-47D2-90CF-9C9D8A203803}" srcOrd="4" destOrd="0" parTransId="{02AAFBC1-6554-4F9B-8DA2-2FA9CDA90AD0}" sibTransId="{3F87BCBA-F092-42E1-8B54-A53E6EC8F3F9}"/>
    <dgm:cxn modelId="{2D443FAF-3821-4BE7-9FCF-D585B31BAD67}" type="presOf" srcId="{3BFB19CA-78C8-45AB-892D-7CC1383A9E18}" destId="{7FA0E234-E4D3-4DCE-A759-BC3BCDD1E049}" srcOrd="0" destOrd="0" presId="urn:microsoft.com/office/officeart/2016/7/layout/RepeatingBendingProcessNew"/>
    <dgm:cxn modelId="{92CC8DBC-5EBC-44D0-83C3-383A74577DC5}" type="presOf" srcId="{F9643F7A-5339-47D2-90CF-9C9D8A203803}" destId="{33729B46-E28C-43B1-8FFC-9B913BA43E9F}" srcOrd="0" destOrd="0" presId="urn:microsoft.com/office/officeart/2016/7/layout/RepeatingBendingProcessNew"/>
    <dgm:cxn modelId="{F4B083C0-6805-44F0-ADA0-DDCBFD446220}" type="presOf" srcId="{272F54A1-C4AC-485E-9D78-7DB7153CAFEE}" destId="{154F59AA-A83D-4AE3-A50C-3FF964854222}" srcOrd="0" destOrd="0" presId="urn:microsoft.com/office/officeart/2016/7/layout/RepeatingBendingProcessNew"/>
    <dgm:cxn modelId="{EF2BF0C9-8D93-4679-B300-0173BB922D83}" type="presOf" srcId="{C2D65521-6186-447E-A93B-AAC814265397}" destId="{971A9F55-4035-41B8-A214-E631A001723B}" srcOrd="0" destOrd="0" presId="urn:microsoft.com/office/officeart/2016/7/layout/RepeatingBendingProcessNew"/>
    <dgm:cxn modelId="{1B170ED1-01E3-435A-A6A5-88B48707C949}" type="presOf" srcId="{3F87BCBA-F092-42E1-8B54-A53E6EC8F3F9}" destId="{0A98FA00-A4F3-422B-9168-2E186EC2DB2D}" srcOrd="1" destOrd="0" presId="urn:microsoft.com/office/officeart/2016/7/layout/RepeatingBendingProcessNew"/>
    <dgm:cxn modelId="{F5F98EDD-8689-488F-9B97-C9BAED1111E9}" srcId="{3EE8A254-5D6E-4A17-A96F-EEE3CEB3AF72}" destId="{AE76E098-435C-4E20-BDE8-AD4B81C606DC}" srcOrd="3" destOrd="0" parTransId="{92AAB109-01C3-435E-B4DA-C978EB71D4BC}" sibTransId="{EBA0E31A-2D77-43EF-81C4-3527AC87A6CB}"/>
    <dgm:cxn modelId="{A10EA6E1-73DC-4E87-933E-B5A16B243B67}" type="presOf" srcId="{4CDF2B3D-68F6-41C8-9804-6510C0F35BD7}" destId="{238087CD-03CE-4E99-85F3-1CC955E7FA95}" srcOrd="1" destOrd="0" presId="urn:microsoft.com/office/officeart/2016/7/layout/RepeatingBendingProcessNew"/>
    <dgm:cxn modelId="{5B7FE5B8-0995-4875-AFCB-095E1021E832}" type="presParOf" srcId="{5F7D34EB-4BA2-4F1B-98C6-47819E5D3F26}" destId="{7C369337-EA3D-4BDF-9EAA-356C7C9E5BB6}" srcOrd="0" destOrd="0" presId="urn:microsoft.com/office/officeart/2016/7/layout/RepeatingBendingProcessNew"/>
    <dgm:cxn modelId="{967E0BB3-CFA4-4865-B29D-34BD0A459B8A}" type="presParOf" srcId="{5F7D34EB-4BA2-4F1B-98C6-47819E5D3F26}" destId="{971A9F55-4035-41B8-A214-E631A001723B}" srcOrd="1" destOrd="0" presId="urn:microsoft.com/office/officeart/2016/7/layout/RepeatingBendingProcessNew"/>
    <dgm:cxn modelId="{6ACDF0A0-7C66-4330-B2DD-56B7A4571DF4}" type="presParOf" srcId="{971A9F55-4035-41B8-A214-E631A001723B}" destId="{78B677AD-365B-4F23-AE67-4F9A3E9DA444}" srcOrd="0" destOrd="0" presId="urn:microsoft.com/office/officeart/2016/7/layout/RepeatingBendingProcessNew"/>
    <dgm:cxn modelId="{6A426596-B325-4EF2-8120-6BC13B810453}" type="presParOf" srcId="{5F7D34EB-4BA2-4F1B-98C6-47819E5D3F26}" destId="{7FA0E234-E4D3-4DCE-A759-BC3BCDD1E049}" srcOrd="2" destOrd="0" presId="urn:microsoft.com/office/officeart/2016/7/layout/RepeatingBendingProcessNew"/>
    <dgm:cxn modelId="{9F278E16-8A8E-4237-9694-CC1B1A4D6B88}" type="presParOf" srcId="{5F7D34EB-4BA2-4F1B-98C6-47819E5D3F26}" destId="{8BC2B85F-8EB0-4B03-AE53-53E60A64BA21}" srcOrd="3" destOrd="0" presId="urn:microsoft.com/office/officeart/2016/7/layout/RepeatingBendingProcessNew"/>
    <dgm:cxn modelId="{3B9C6299-8B6D-40CB-A0A6-604C5BA95B52}" type="presParOf" srcId="{8BC2B85F-8EB0-4B03-AE53-53E60A64BA21}" destId="{06508068-C276-4B8F-A31F-F66F038C230C}" srcOrd="0" destOrd="0" presId="urn:microsoft.com/office/officeart/2016/7/layout/RepeatingBendingProcessNew"/>
    <dgm:cxn modelId="{1B259D27-9D28-43F0-A882-FA5675EA36E5}" type="presParOf" srcId="{5F7D34EB-4BA2-4F1B-98C6-47819E5D3F26}" destId="{154F59AA-A83D-4AE3-A50C-3FF964854222}" srcOrd="4" destOrd="0" presId="urn:microsoft.com/office/officeart/2016/7/layout/RepeatingBendingProcessNew"/>
    <dgm:cxn modelId="{A3892CC3-5DD4-4161-9D0F-19CB307AD187}" type="presParOf" srcId="{5F7D34EB-4BA2-4F1B-98C6-47819E5D3F26}" destId="{DB35C8ED-2943-46AC-9303-4DDDB03C371E}" srcOrd="5" destOrd="0" presId="urn:microsoft.com/office/officeart/2016/7/layout/RepeatingBendingProcessNew"/>
    <dgm:cxn modelId="{4836F377-45FD-41D3-9387-D5D3C19B08B0}" type="presParOf" srcId="{DB35C8ED-2943-46AC-9303-4DDDB03C371E}" destId="{238087CD-03CE-4E99-85F3-1CC955E7FA95}" srcOrd="0" destOrd="0" presId="urn:microsoft.com/office/officeart/2016/7/layout/RepeatingBendingProcessNew"/>
    <dgm:cxn modelId="{FE15D725-225A-4CA4-9E9D-A7C5E1D12A18}" type="presParOf" srcId="{5F7D34EB-4BA2-4F1B-98C6-47819E5D3F26}" destId="{F2226FBC-AC78-41CF-935D-5DA87EC9301A}" srcOrd="6" destOrd="0" presId="urn:microsoft.com/office/officeart/2016/7/layout/RepeatingBendingProcessNew"/>
    <dgm:cxn modelId="{0CD858CE-5AD3-4733-A40C-3844B7E329F1}" type="presParOf" srcId="{5F7D34EB-4BA2-4F1B-98C6-47819E5D3F26}" destId="{CA71AC9D-7FB8-49BD-AC9E-5FDE94FC1EC0}" srcOrd="7" destOrd="0" presId="urn:microsoft.com/office/officeart/2016/7/layout/RepeatingBendingProcessNew"/>
    <dgm:cxn modelId="{AD032A6D-0C27-48EB-A148-8A2182F3E0E9}" type="presParOf" srcId="{CA71AC9D-7FB8-49BD-AC9E-5FDE94FC1EC0}" destId="{317CB681-F3F1-4590-9F0E-8EED51C74794}" srcOrd="0" destOrd="0" presId="urn:microsoft.com/office/officeart/2016/7/layout/RepeatingBendingProcessNew"/>
    <dgm:cxn modelId="{5482F2C9-B0D8-4E59-83D2-20BA37101960}" type="presParOf" srcId="{5F7D34EB-4BA2-4F1B-98C6-47819E5D3F26}" destId="{33729B46-E28C-43B1-8FFC-9B913BA43E9F}" srcOrd="8" destOrd="0" presId="urn:microsoft.com/office/officeart/2016/7/layout/RepeatingBendingProcessNew"/>
    <dgm:cxn modelId="{5594C380-103A-481E-8586-1906914A5D11}" type="presParOf" srcId="{5F7D34EB-4BA2-4F1B-98C6-47819E5D3F26}" destId="{76E33B77-AADA-4A0C-ADD4-FDA400451C18}" srcOrd="9" destOrd="0" presId="urn:microsoft.com/office/officeart/2016/7/layout/RepeatingBendingProcessNew"/>
    <dgm:cxn modelId="{089A0E80-D5D5-4C59-84E4-B30056214F0B}" type="presParOf" srcId="{76E33B77-AADA-4A0C-ADD4-FDA400451C18}" destId="{0A98FA00-A4F3-422B-9168-2E186EC2DB2D}" srcOrd="0" destOrd="0" presId="urn:microsoft.com/office/officeart/2016/7/layout/RepeatingBendingProcessNew"/>
    <dgm:cxn modelId="{2F937D40-8BF8-44FE-B9E1-CAB71597E1C2}" type="presParOf" srcId="{5F7D34EB-4BA2-4F1B-98C6-47819E5D3F26}" destId="{ACB1336B-1E7D-4EB4-9251-155344F8FBE6}"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CBEB2-E857-4F15-AEB9-3836299B82CD}">
      <dsp:nvSpPr>
        <dsp:cNvPr id="0" name=""/>
        <dsp:cNvSpPr/>
      </dsp:nvSpPr>
      <dsp:spPr>
        <a:xfrm>
          <a:off x="0" y="1571360"/>
          <a:ext cx="9906000" cy="0"/>
        </a:xfrm>
        <a:prstGeom prst="line">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tailEnd type="triangle" w="lg" len="lg"/>
        </a:ln>
        <a:effectLst/>
      </dsp:spPr>
      <dsp:style>
        <a:lnRef idx="1">
          <a:scrgbClr r="0" g="0" b="0"/>
        </a:lnRef>
        <a:fillRef idx="1">
          <a:scrgbClr r="0" g="0" b="0"/>
        </a:fillRef>
        <a:effectRef idx="0">
          <a:scrgbClr r="0" g="0" b="0"/>
        </a:effectRef>
        <a:fontRef idx="minor"/>
      </dsp:style>
    </dsp:sp>
    <dsp:sp modelId="{93DDECF9-6977-46B2-BE0E-5A77AD4DE2CE}">
      <dsp:nvSpPr>
        <dsp:cNvPr id="0" name=""/>
        <dsp:cNvSpPr/>
      </dsp:nvSpPr>
      <dsp:spPr>
        <a:xfrm>
          <a:off x="185737" y="1687641"/>
          <a:ext cx="2621994" cy="355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13 Mar. 2020</a:t>
          </a:r>
        </a:p>
      </dsp:txBody>
      <dsp:txXfrm>
        <a:off x="185737" y="1687641"/>
        <a:ext cx="2621994" cy="355127"/>
      </dsp:txXfrm>
    </dsp:sp>
    <dsp:sp modelId="{C5CF9266-BB42-4414-AA1A-472F137CEA6B}">
      <dsp:nvSpPr>
        <dsp:cNvPr id="0" name=""/>
        <dsp:cNvSpPr/>
      </dsp:nvSpPr>
      <dsp:spPr>
        <a:xfrm>
          <a:off x="6965" y="438409"/>
          <a:ext cx="2979539" cy="535833"/>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First COVID case reported in Alabama</a:t>
          </a:r>
        </a:p>
      </dsp:txBody>
      <dsp:txXfrm>
        <a:off x="33122" y="464566"/>
        <a:ext cx="2927225" cy="483519"/>
      </dsp:txXfrm>
    </dsp:sp>
    <dsp:sp modelId="{62BD78A6-B153-4B78-B327-8994CBAC8B89}">
      <dsp:nvSpPr>
        <dsp:cNvPr id="0" name=""/>
        <dsp:cNvSpPr/>
      </dsp:nvSpPr>
      <dsp:spPr>
        <a:xfrm>
          <a:off x="1496734" y="974243"/>
          <a:ext cx="0" cy="597116"/>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086B820-2A0D-409B-B140-ECFF18D155C3}">
      <dsp:nvSpPr>
        <dsp:cNvPr id="0" name=""/>
        <dsp:cNvSpPr/>
      </dsp:nvSpPr>
      <dsp:spPr>
        <a:xfrm>
          <a:off x="1913870" y="1099952"/>
          <a:ext cx="2621994" cy="355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17 Mar. 2020</a:t>
          </a:r>
        </a:p>
      </dsp:txBody>
      <dsp:txXfrm>
        <a:off x="1913870" y="1099952"/>
        <a:ext cx="2621994" cy="355127"/>
      </dsp:txXfrm>
    </dsp:sp>
    <dsp:sp modelId="{97272E3F-FEB2-4D62-90F6-B720174A0350}">
      <dsp:nvSpPr>
        <dsp:cNvPr id="0" name=""/>
        <dsp:cNvSpPr/>
      </dsp:nvSpPr>
      <dsp:spPr>
        <a:xfrm>
          <a:off x="1473164" y="1547790"/>
          <a:ext cx="47140" cy="47140"/>
        </a:xfrm>
        <a:prstGeom prst="ellipse">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EE85501-3FD1-4590-B110-8D43D38C4787}">
      <dsp:nvSpPr>
        <dsp:cNvPr id="0" name=""/>
        <dsp:cNvSpPr/>
      </dsp:nvSpPr>
      <dsp:spPr>
        <a:xfrm>
          <a:off x="1735097" y="2168477"/>
          <a:ext cx="2979539" cy="535833"/>
        </a:xfrm>
        <a:prstGeom prst="round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State departments shutdown</a:t>
          </a:r>
        </a:p>
      </dsp:txBody>
      <dsp:txXfrm>
        <a:off x="1761254" y="2194634"/>
        <a:ext cx="2927225" cy="483519"/>
      </dsp:txXfrm>
    </dsp:sp>
    <dsp:sp modelId="{9E7492E2-D84C-41F3-ACEA-2497EB31DDE7}">
      <dsp:nvSpPr>
        <dsp:cNvPr id="0" name=""/>
        <dsp:cNvSpPr/>
      </dsp:nvSpPr>
      <dsp:spPr>
        <a:xfrm>
          <a:off x="3224867" y="1571360"/>
          <a:ext cx="0" cy="597116"/>
        </a:xfrm>
        <a:prstGeom prst="line">
          <a:avLst/>
        </a:prstGeom>
        <a:noFill/>
        <a:ln w="9525"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78AEFA0-2B5D-405F-8880-3B1E0E0BB551}">
      <dsp:nvSpPr>
        <dsp:cNvPr id="0" name=""/>
        <dsp:cNvSpPr/>
      </dsp:nvSpPr>
      <dsp:spPr>
        <a:xfrm>
          <a:off x="3642002" y="1687641"/>
          <a:ext cx="2621994" cy="355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17 Mar. – 1 May 2020</a:t>
          </a:r>
        </a:p>
      </dsp:txBody>
      <dsp:txXfrm>
        <a:off x="3642002" y="1687641"/>
        <a:ext cx="2621994" cy="355127"/>
      </dsp:txXfrm>
    </dsp:sp>
    <dsp:sp modelId="{A61586E9-1883-43A3-9E71-C56CABF3418A}">
      <dsp:nvSpPr>
        <dsp:cNvPr id="0" name=""/>
        <dsp:cNvSpPr/>
      </dsp:nvSpPr>
      <dsp:spPr>
        <a:xfrm>
          <a:off x="3201296" y="1547790"/>
          <a:ext cx="47140" cy="47140"/>
        </a:xfrm>
        <a:prstGeom prst="ellipse">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4824964-6CC9-40B9-9D23-01391802D40F}">
      <dsp:nvSpPr>
        <dsp:cNvPr id="0" name=""/>
        <dsp:cNvSpPr/>
      </dsp:nvSpPr>
      <dsp:spPr>
        <a:xfrm>
          <a:off x="3463230" y="438409"/>
          <a:ext cx="2979539" cy="535833"/>
        </a:xfrm>
        <a:prstGeom prst="round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ADAH employees work from home</a:t>
          </a:r>
        </a:p>
      </dsp:txBody>
      <dsp:txXfrm>
        <a:off x="3489387" y="464566"/>
        <a:ext cx="2927225" cy="483519"/>
      </dsp:txXfrm>
    </dsp:sp>
    <dsp:sp modelId="{44C80D52-8D20-4B6B-AFB5-97AE1E821C2E}">
      <dsp:nvSpPr>
        <dsp:cNvPr id="0" name=""/>
        <dsp:cNvSpPr/>
      </dsp:nvSpPr>
      <dsp:spPr>
        <a:xfrm>
          <a:off x="4953000" y="974243"/>
          <a:ext cx="0" cy="597116"/>
        </a:xfrm>
        <a:prstGeom prst="line">
          <a:avLst/>
        </a:prstGeom>
        <a:noFill/>
        <a:ln w="9525"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B413AF6-9794-4B19-A87B-76883D96F6C6}">
      <dsp:nvSpPr>
        <dsp:cNvPr id="0" name=""/>
        <dsp:cNvSpPr/>
      </dsp:nvSpPr>
      <dsp:spPr>
        <a:xfrm>
          <a:off x="5370135" y="1099952"/>
          <a:ext cx="2621994" cy="355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2 June 2020</a:t>
          </a:r>
        </a:p>
      </dsp:txBody>
      <dsp:txXfrm>
        <a:off x="5370135" y="1099952"/>
        <a:ext cx="2621994" cy="355127"/>
      </dsp:txXfrm>
    </dsp:sp>
    <dsp:sp modelId="{32934C4C-807C-4897-AFDE-D64785B56E8A}">
      <dsp:nvSpPr>
        <dsp:cNvPr id="0" name=""/>
        <dsp:cNvSpPr/>
      </dsp:nvSpPr>
      <dsp:spPr>
        <a:xfrm>
          <a:off x="4929429" y="1547790"/>
          <a:ext cx="47140" cy="47140"/>
        </a:xfrm>
        <a:prstGeom prst="ellipse">
          <a:avLst/>
        </a:prstGeom>
        <a:gradFill rotWithShape="0">
          <a:gsLst>
            <a:gs pos="0">
              <a:schemeClr val="accent4">
                <a:hueOff val="0"/>
                <a:satOff val="0"/>
                <a:lumOff val="0"/>
                <a:alphaOff val="0"/>
                <a:tint val="94000"/>
                <a:satMod val="105000"/>
                <a:lumMod val="102000"/>
              </a:schemeClr>
            </a:gs>
            <a:gs pos="100000">
              <a:schemeClr val="accent4">
                <a:hueOff val="0"/>
                <a:satOff val="0"/>
                <a:lumOff val="0"/>
                <a:alphaOff val="0"/>
                <a:shade val="74000"/>
                <a:satMod val="128000"/>
                <a:lumMod val="100000"/>
              </a:schemeClr>
            </a:gs>
          </a:gsLst>
          <a:lin ang="5400000" scaled="0"/>
        </a:gradFill>
        <a:ln w="9525"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9A3E627-41CD-4188-B92B-B46AE595762A}">
      <dsp:nvSpPr>
        <dsp:cNvPr id="0" name=""/>
        <dsp:cNvSpPr/>
      </dsp:nvSpPr>
      <dsp:spPr>
        <a:xfrm>
          <a:off x="5191363" y="2168477"/>
          <a:ext cx="2979539" cy="569323"/>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Research by appointment begins (original records only)</a:t>
          </a:r>
        </a:p>
      </dsp:txBody>
      <dsp:txXfrm>
        <a:off x="5219155" y="2196269"/>
        <a:ext cx="2923955" cy="513739"/>
      </dsp:txXfrm>
    </dsp:sp>
    <dsp:sp modelId="{E1394E4D-F34A-40B8-8B5C-1A05B43C5CFA}">
      <dsp:nvSpPr>
        <dsp:cNvPr id="0" name=""/>
        <dsp:cNvSpPr/>
      </dsp:nvSpPr>
      <dsp:spPr>
        <a:xfrm>
          <a:off x="6681132" y="1571360"/>
          <a:ext cx="0" cy="597116"/>
        </a:xfrm>
        <a:prstGeom prst="line">
          <a:avLst/>
        </a:prstGeom>
        <a:noFill/>
        <a:ln w="9525"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BC8AB50-8E64-4C1E-8B67-6966D4B2A240}">
      <dsp:nvSpPr>
        <dsp:cNvPr id="0" name=""/>
        <dsp:cNvSpPr/>
      </dsp:nvSpPr>
      <dsp:spPr>
        <a:xfrm>
          <a:off x="7098268" y="1687641"/>
          <a:ext cx="2621994" cy="355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4 May 2021</a:t>
          </a:r>
        </a:p>
      </dsp:txBody>
      <dsp:txXfrm>
        <a:off x="7098268" y="1687641"/>
        <a:ext cx="2621994" cy="355127"/>
      </dsp:txXfrm>
    </dsp:sp>
    <dsp:sp modelId="{5DF98F71-D283-4837-AE1B-54614E4C25DE}">
      <dsp:nvSpPr>
        <dsp:cNvPr id="0" name=""/>
        <dsp:cNvSpPr/>
      </dsp:nvSpPr>
      <dsp:spPr>
        <a:xfrm>
          <a:off x="6657562" y="1547790"/>
          <a:ext cx="47140" cy="47140"/>
        </a:xfrm>
        <a:prstGeom prst="ellipse">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w="9525"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2BF2690-7B67-4761-ACAF-E7E50747E450}">
      <dsp:nvSpPr>
        <dsp:cNvPr id="0" name=""/>
        <dsp:cNvSpPr/>
      </dsp:nvSpPr>
      <dsp:spPr>
        <a:xfrm>
          <a:off x="6919495" y="438409"/>
          <a:ext cx="2979539" cy="535833"/>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Genealogy appointments added</a:t>
          </a:r>
        </a:p>
      </dsp:txBody>
      <dsp:txXfrm>
        <a:off x="6945652" y="464566"/>
        <a:ext cx="2927225" cy="483519"/>
      </dsp:txXfrm>
    </dsp:sp>
    <dsp:sp modelId="{EB5AD93E-A4F4-4405-BF15-2153A239747D}">
      <dsp:nvSpPr>
        <dsp:cNvPr id="0" name=""/>
        <dsp:cNvSpPr/>
      </dsp:nvSpPr>
      <dsp:spPr>
        <a:xfrm>
          <a:off x="8409265" y="974243"/>
          <a:ext cx="0" cy="597116"/>
        </a:xfrm>
        <a:prstGeom prst="line">
          <a:avLst/>
        </a:prstGeom>
        <a:noFill/>
        <a:ln w="9525"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BEF4A02-A555-4EC7-A6D6-1FF12EE3841C}">
      <dsp:nvSpPr>
        <dsp:cNvPr id="0" name=""/>
        <dsp:cNvSpPr/>
      </dsp:nvSpPr>
      <dsp:spPr>
        <a:xfrm>
          <a:off x="8385694" y="1547790"/>
          <a:ext cx="47140" cy="47140"/>
        </a:xfrm>
        <a:prstGeom prst="ellipse">
          <a:avLst/>
        </a:prstGeom>
        <a:gradFill rotWithShape="0">
          <a:gsLst>
            <a:gs pos="0">
              <a:schemeClr val="accent6">
                <a:hueOff val="0"/>
                <a:satOff val="0"/>
                <a:lumOff val="0"/>
                <a:alphaOff val="0"/>
                <a:tint val="94000"/>
                <a:satMod val="105000"/>
                <a:lumMod val="102000"/>
              </a:schemeClr>
            </a:gs>
            <a:gs pos="100000">
              <a:schemeClr val="accent6">
                <a:hueOff val="0"/>
                <a:satOff val="0"/>
                <a:lumOff val="0"/>
                <a:alphaOff val="0"/>
                <a:shade val="74000"/>
                <a:satMod val="128000"/>
                <a:lumMod val="100000"/>
              </a:schemeClr>
            </a:gs>
          </a:gsLst>
          <a:lin ang="5400000" scaled="0"/>
        </a:gradFill>
        <a:ln w="9525"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EDC4A-FB9B-4321-B144-B4ED723E9B53}">
      <dsp:nvSpPr>
        <dsp:cNvPr id="0" name=""/>
        <dsp:cNvSpPr/>
      </dsp:nvSpPr>
      <dsp:spPr>
        <a:xfrm>
          <a:off x="0" y="2077"/>
          <a:ext cx="6692748" cy="0"/>
        </a:xfrm>
        <a:prstGeom prst="line">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0E72394-728E-45F0-B859-27CBDE27A9AE}">
      <dsp:nvSpPr>
        <dsp:cNvPr id="0" name=""/>
        <dsp:cNvSpPr/>
      </dsp:nvSpPr>
      <dsp:spPr>
        <a:xfrm>
          <a:off x="0" y="2077"/>
          <a:ext cx="6692748" cy="708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How to conduct research while physically separated from our collections? </a:t>
          </a:r>
        </a:p>
      </dsp:txBody>
      <dsp:txXfrm>
        <a:off x="0" y="2077"/>
        <a:ext cx="6692748" cy="708478"/>
      </dsp:txXfrm>
    </dsp:sp>
    <dsp:sp modelId="{0931E656-2B2A-4EDE-AEEC-C9D42EC280A7}">
      <dsp:nvSpPr>
        <dsp:cNvPr id="0" name=""/>
        <dsp:cNvSpPr/>
      </dsp:nvSpPr>
      <dsp:spPr>
        <a:xfrm>
          <a:off x="0" y="710555"/>
          <a:ext cx="6692748" cy="0"/>
        </a:xfrm>
        <a:prstGeom prst="line">
          <a:avLst/>
        </a:prstGeom>
        <a:gradFill rotWithShape="0">
          <a:gsLst>
            <a:gs pos="0">
              <a:schemeClr val="accent2">
                <a:hueOff val="957616"/>
                <a:satOff val="-2910"/>
                <a:lumOff val="-39"/>
                <a:alphaOff val="0"/>
                <a:tint val="94000"/>
                <a:satMod val="105000"/>
                <a:lumMod val="102000"/>
              </a:schemeClr>
            </a:gs>
            <a:gs pos="100000">
              <a:schemeClr val="accent2">
                <a:hueOff val="957616"/>
                <a:satOff val="-2910"/>
                <a:lumOff val="-39"/>
                <a:alphaOff val="0"/>
                <a:shade val="74000"/>
                <a:satMod val="128000"/>
                <a:lumMod val="100000"/>
              </a:schemeClr>
            </a:gs>
          </a:gsLst>
          <a:lin ang="5400000" scaled="0"/>
        </a:gradFill>
        <a:ln w="9525" cap="flat" cmpd="sng" algn="ctr">
          <a:solidFill>
            <a:schemeClr val="accent2">
              <a:hueOff val="957616"/>
              <a:satOff val="-2910"/>
              <a:lumOff val="-39"/>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B47D14E-3495-4E96-ABFA-20318D91DAE5}">
      <dsp:nvSpPr>
        <dsp:cNvPr id="0" name=""/>
        <dsp:cNvSpPr/>
      </dsp:nvSpPr>
      <dsp:spPr>
        <a:xfrm>
          <a:off x="0" y="710555"/>
          <a:ext cx="6692748" cy="708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Our research requests are submitted via online form</a:t>
          </a:r>
        </a:p>
      </dsp:txBody>
      <dsp:txXfrm>
        <a:off x="0" y="710555"/>
        <a:ext cx="6692748" cy="708478"/>
      </dsp:txXfrm>
    </dsp:sp>
    <dsp:sp modelId="{6F8BA5B1-6517-4482-BE58-0957AF7BF38F}">
      <dsp:nvSpPr>
        <dsp:cNvPr id="0" name=""/>
        <dsp:cNvSpPr/>
      </dsp:nvSpPr>
      <dsp:spPr>
        <a:xfrm>
          <a:off x="0" y="1419033"/>
          <a:ext cx="6692748" cy="0"/>
        </a:xfrm>
        <a:prstGeom prst="line">
          <a:avLst/>
        </a:prstGeom>
        <a:gradFill rotWithShape="0">
          <a:gsLst>
            <a:gs pos="0">
              <a:schemeClr val="accent2">
                <a:hueOff val="1915233"/>
                <a:satOff val="-5820"/>
                <a:lumOff val="-78"/>
                <a:alphaOff val="0"/>
                <a:tint val="94000"/>
                <a:satMod val="105000"/>
                <a:lumMod val="102000"/>
              </a:schemeClr>
            </a:gs>
            <a:gs pos="100000">
              <a:schemeClr val="accent2">
                <a:hueOff val="1915233"/>
                <a:satOff val="-5820"/>
                <a:lumOff val="-78"/>
                <a:alphaOff val="0"/>
                <a:shade val="74000"/>
                <a:satMod val="128000"/>
                <a:lumMod val="100000"/>
              </a:schemeClr>
            </a:gs>
          </a:gsLst>
          <a:lin ang="5400000" scaled="0"/>
        </a:gradFill>
        <a:ln w="9525" cap="flat" cmpd="sng" algn="ctr">
          <a:solidFill>
            <a:schemeClr val="accent2">
              <a:hueOff val="1915233"/>
              <a:satOff val="-5820"/>
              <a:lumOff val="-78"/>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B666BE7-4E01-44B2-BDAD-2513512D9F14}">
      <dsp:nvSpPr>
        <dsp:cNvPr id="0" name=""/>
        <dsp:cNvSpPr/>
      </dsp:nvSpPr>
      <dsp:spPr>
        <a:xfrm>
          <a:off x="0" y="1419033"/>
          <a:ext cx="6692748" cy="708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Majority of requests are for genealogy research</a:t>
          </a:r>
        </a:p>
      </dsp:txBody>
      <dsp:txXfrm>
        <a:off x="0" y="1419033"/>
        <a:ext cx="6692748" cy="708478"/>
      </dsp:txXfrm>
    </dsp:sp>
    <dsp:sp modelId="{2426834A-B90D-4D8D-A73D-77CE42C59E35}">
      <dsp:nvSpPr>
        <dsp:cNvPr id="0" name=""/>
        <dsp:cNvSpPr/>
      </dsp:nvSpPr>
      <dsp:spPr>
        <a:xfrm>
          <a:off x="0" y="2127512"/>
          <a:ext cx="6692748" cy="0"/>
        </a:xfrm>
        <a:prstGeom prst="line">
          <a:avLst/>
        </a:prstGeom>
        <a:gradFill rotWithShape="0">
          <a:gsLst>
            <a:gs pos="0">
              <a:schemeClr val="accent2">
                <a:hueOff val="2872849"/>
                <a:satOff val="-8731"/>
                <a:lumOff val="-118"/>
                <a:alphaOff val="0"/>
                <a:tint val="94000"/>
                <a:satMod val="105000"/>
                <a:lumMod val="102000"/>
              </a:schemeClr>
            </a:gs>
            <a:gs pos="100000">
              <a:schemeClr val="accent2">
                <a:hueOff val="2872849"/>
                <a:satOff val="-8731"/>
                <a:lumOff val="-118"/>
                <a:alphaOff val="0"/>
                <a:shade val="74000"/>
                <a:satMod val="128000"/>
                <a:lumMod val="100000"/>
              </a:schemeClr>
            </a:gs>
          </a:gsLst>
          <a:lin ang="5400000" scaled="0"/>
        </a:gradFill>
        <a:ln w="9525" cap="flat" cmpd="sng" algn="ctr">
          <a:solidFill>
            <a:schemeClr val="accent2">
              <a:hueOff val="2872849"/>
              <a:satOff val="-8731"/>
              <a:lumOff val="-118"/>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9CC31B0-C40A-423A-8E93-30C9A03D0DB6}">
      <dsp:nvSpPr>
        <dsp:cNvPr id="0" name=""/>
        <dsp:cNvSpPr/>
      </dsp:nvSpPr>
      <dsp:spPr>
        <a:xfrm>
          <a:off x="0" y="2127512"/>
          <a:ext cx="6692748" cy="708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Thank you Ancestry!!</a:t>
          </a:r>
        </a:p>
      </dsp:txBody>
      <dsp:txXfrm>
        <a:off x="0" y="2127512"/>
        <a:ext cx="6692748" cy="708478"/>
      </dsp:txXfrm>
    </dsp:sp>
    <dsp:sp modelId="{77369495-80C0-4C37-966D-8E4CCA3292D5}">
      <dsp:nvSpPr>
        <dsp:cNvPr id="0" name=""/>
        <dsp:cNvSpPr/>
      </dsp:nvSpPr>
      <dsp:spPr>
        <a:xfrm>
          <a:off x="0" y="2835990"/>
          <a:ext cx="6692748" cy="0"/>
        </a:xfrm>
        <a:prstGeom prst="line">
          <a:avLst/>
        </a:prstGeom>
        <a:gradFill rotWithShape="0">
          <a:gsLst>
            <a:gs pos="0">
              <a:schemeClr val="accent2">
                <a:hueOff val="3830465"/>
                <a:satOff val="-11641"/>
                <a:lumOff val="-157"/>
                <a:alphaOff val="0"/>
                <a:tint val="94000"/>
                <a:satMod val="105000"/>
                <a:lumMod val="102000"/>
              </a:schemeClr>
            </a:gs>
            <a:gs pos="100000">
              <a:schemeClr val="accent2">
                <a:hueOff val="3830465"/>
                <a:satOff val="-11641"/>
                <a:lumOff val="-157"/>
                <a:alphaOff val="0"/>
                <a:shade val="74000"/>
                <a:satMod val="128000"/>
                <a:lumMod val="100000"/>
              </a:schemeClr>
            </a:gs>
          </a:gsLst>
          <a:lin ang="5400000" scaled="0"/>
        </a:gradFill>
        <a:ln w="9525" cap="flat" cmpd="sng" algn="ctr">
          <a:solidFill>
            <a:schemeClr val="accent2">
              <a:hueOff val="3830465"/>
              <a:satOff val="-11641"/>
              <a:lumOff val="-157"/>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E411CE9-09D5-4725-9B10-2C5C3FFDEA4C}">
      <dsp:nvSpPr>
        <dsp:cNvPr id="0" name=""/>
        <dsp:cNvSpPr/>
      </dsp:nvSpPr>
      <dsp:spPr>
        <a:xfrm>
          <a:off x="0" y="2835990"/>
          <a:ext cx="6692748" cy="708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Digital delivery of documents via email or Google Drive link</a:t>
          </a:r>
        </a:p>
      </dsp:txBody>
      <dsp:txXfrm>
        <a:off x="0" y="2835990"/>
        <a:ext cx="6692748" cy="708478"/>
      </dsp:txXfrm>
    </dsp:sp>
    <dsp:sp modelId="{D088B935-0ED9-4D02-BC55-BCBE2AB184B3}">
      <dsp:nvSpPr>
        <dsp:cNvPr id="0" name=""/>
        <dsp:cNvSpPr/>
      </dsp:nvSpPr>
      <dsp:spPr>
        <a:xfrm>
          <a:off x="0" y="3544468"/>
          <a:ext cx="6692748" cy="0"/>
        </a:xfrm>
        <a:prstGeom prst="line">
          <a:avLst/>
        </a:prstGeom>
        <a:gradFill rotWithShape="0">
          <a:gsLst>
            <a:gs pos="0">
              <a:schemeClr val="accent2">
                <a:hueOff val="4788082"/>
                <a:satOff val="-14551"/>
                <a:lumOff val="-196"/>
                <a:alphaOff val="0"/>
                <a:tint val="94000"/>
                <a:satMod val="105000"/>
                <a:lumMod val="102000"/>
              </a:schemeClr>
            </a:gs>
            <a:gs pos="100000">
              <a:schemeClr val="accent2">
                <a:hueOff val="4788082"/>
                <a:satOff val="-14551"/>
                <a:lumOff val="-196"/>
                <a:alphaOff val="0"/>
                <a:shade val="74000"/>
                <a:satMod val="128000"/>
                <a:lumMod val="100000"/>
              </a:schemeClr>
            </a:gs>
          </a:gsLst>
          <a:lin ang="5400000" scaled="0"/>
        </a:gradFill>
        <a:ln w="9525" cap="flat" cmpd="sng" algn="ctr">
          <a:solidFill>
            <a:schemeClr val="accent2">
              <a:hueOff val="4788082"/>
              <a:satOff val="-14551"/>
              <a:lumOff val="-196"/>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A2684A7-2B1D-4D6C-8EA7-5EB1CADCBC91}">
      <dsp:nvSpPr>
        <dsp:cNvPr id="0" name=""/>
        <dsp:cNvSpPr/>
      </dsp:nvSpPr>
      <dsp:spPr>
        <a:xfrm>
          <a:off x="0" y="3544468"/>
          <a:ext cx="6692748" cy="708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What we couldn’t do: manuscripts &amp; snail mail</a:t>
          </a:r>
        </a:p>
      </dsp:txBody>
      <dsp:txXfrm>
        <a:off x="0" y="3544468"/>
        <a:ext cx="6692748" cy="708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A9F55-4035-41B8-A214-E631A001723B}">
      <dsp:nvSpPr>
        <dsp:cNvPr id="0" name=""/>
        <dsp:cNvSpPr/>
      </dsp:nvSpPr>
      <dsp:spPr>
        <a:xfrm>
          <a:off x="3348149" y="614317"/>
          <a:ext cx="474470" cy="91440"/>
        </a:xfrm>
        <a:custGeom>
          <a:avLst/>
          <a:gdLst/>
          <a:ahLst/>
          <a:cxnLst/>
          <a:rect l="0" t="0" r="0" b="0"/>
          <a:pathLst>
            <a:path>
              <a:moveTo>
                <a:pt x="0" y="45720"/>
              </a:moveTo>
              <a:lnTo>
                <a:pt x="474470"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72758" y="657512"/>
        <a:ext cx="25253" cy="5050"/>
      </dsp:txXfrm>
    </dsp:sp>
    <dsp:sp modelId="{7C369337-EA3D-4BDF-9EAA-356C7C9E5BB6}">
      <dsp:nvSpPr>
        <dsp:cNvPr id="0" name=""/>
        <dsp:cNvSpPr/>
      </dsp:nvSpPr>
      <dsp:spPr>
        <a:xfrm>
          <a:off x="1153990" y="1249"/>
          <a:ext cx="2195958" cy="1317575"/>
        </a:xfrm>
        <a:prstGeom prst="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604" tIns="112949" rIns="107604" bIns="112949" numCol="1" spcCol="1270" anchor="ctr" anchorCtr="0">
          <a:noAutofit/>
        </a:bodyPr>
        <a:lstStyle/>
        <a:p>
          <a:pPr marL="0" lvl="0" indent="0" algn="ctr" defTabSz="844550">
            <a:lnSpc>
              <a:spcPct val="90000"/>
            </a:lnSpc>
            <a:spcBef>
              <a:spcPct val="0"/>
            </a:spcBef>
            <a:spcAft>
              <a:spcPct val="35000"/>
            </a:spcAft>
            <a:buNone/>
          </a:pPr>
          <a:r>
            <a:rPr lang="en-US" sz="1900" kern="1200"/>
            <a:t>Appointment requests submitted via online form</a:t>
          </a:r>
        </a:p>
      </dsp:txBody>
      <dsp:txXfrm>
        <a:off x="1153990" y="1249"/>
        <a:ext cx="2195958" cy="1317575"/>
      </dsp:txXfrm>
    </dsp:sp>
    <dsp:sp modelId="{8BC2B85F-8EB0-4B03-AE53-53E60A64BA21}">
      <dsp:nvSpPr>
        <dsp:cNvPr id="0" name=""/>
        <dsp:cNvSpPr/>
      </dsp:nvSpPr>
      <dsp:spPr>
        <a:xfrm>
          <a:off x="6049179" y="614317"/>
          <a:ext cx="474470" cy="91440"/>
        </a:xfrm>
        <a:custGeom>
          <a:avLst/>
          <a:gdLst/>
          <a:ahLst/>
          <a:cxnLst/>
          <a:rect l="0" t="0" r="0" b="0"/>
          <a:pathLst>
            <a:path>
              <a:moveTo>
                <a:pt x="0" y="45720"/>
              </a:moveTo>
              <a:lnTo>
                <a:pt x="474470"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73788" y="657512"/>
        <a:ext cx="25253" cy="5050"/>
      </dsp:txXfrm>
    </dsp:sp>
    <dsp:sp modelId="{7FA0E234-E4D3-4DCE-A759-BC3BCDD1E049}">
      <dsp:nvSpPr>
        <dsp:cNvPr id="0" name=""/>
        <dsp:cNvSpPr/>
      </dsp:nvSpPr>
      <dsp:spPr>
        <a:xfrm>
          <a:off x="3855020" y="1249"/>
          <a:ext cx="2195958" cy="1317575"/>
        </a:xfrm>
        <a:prstGeom prst="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604" tIns="112949" rIns="107604" bIns="112949" numCol="1" spcCol="1270" anchor="ctr" anchorCtr="0">
          <a:noAutofit/>
        </a:bodyPr>
        <a:lstStyle/>
        <a:p>
          <a:pPr marL="0" lvl="0" indent="0" algn="ctr" defTabSz="844550">
            <a:lnSpc>
              <a:spcPct val="90000"/>
            </a:lnSpc>
            <a:spcBef>
              <a:spcPct val="0"/>
            </a:spcBef>
            <a:spcAft>
              <a:spcPct val="35000"/>
            </a:spcAft>
            <a:buNone/>
          </a:pPr>
          <a:r>
            <a:rPr lang="en-US" sz="1900" kern="1200"/>
            <a:t>Shared Outlook calendar created to track appointments</a:t>
          </a:r>
        </a:p>
      </dsp:txBody>
      <dsp:txXfrm>
        <a:off x="3855020" y="1249"/>
        <a:ext cx="2195958" cy="1317575"/>
      </dsp:txXfrm>
    </dsp:sp>
    <dsp:sp modelId="{DB35C8ED-2943-46AC-9303-4DDDB03C371E}">
      <dsp:nvSpPr>
        <dsp:cNvPr id="0" name=""/>
        <dsp:cNvSpPr/>
      </dsp:nvSpPr>
      <dsp:spPr>
        <a:xfrm>
          <a:off x="2251970" y="1317025"/>
          <a:ext cx="5402059" cy="474470"/>
        </a:xfrm>
        <a:custGeom>
          <a:avLst/>
          <a:gdLst/>
          <a:ahLst/>
          <a:cxnLst/>
          <a:rect l="0" t="0" r="0" b="0"/>
          <a:pathLst>
            <a:path>
              <a:moveTo>
                <a:pt x="5402059" y="0"/>
              </a:moveTo>
              <a:lnTo>
                <a:pt x="5402059" y="254335"/>
              </a:lnTo>
              <a:lnTo>
                <a:pt x="0" y="254335"/>
              </a:lnTo>
              <a:lnTo>
                <a:pt x="0" y="47447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17359" y="1551735"/>
        <a:ext cx="271280" cy="5050"/>
      </dsp:txXfrm>
    </dsp:sp>
    <dsp:sp modelId="{154F59AA-A83D-4AE3-A50C-3FF964854222}">
      <dsp:nvSpPr>
        <dsp:cNvPr id="0" name=""/>
        <dsp:cNvSpPr/>
      </dsp:nvSpPr>
      <dsp:spPr>
        <a:xfrm>
          <a:off x="6556050" y="1249"/>
          <a:ext cx="2195958" cy="1317575"/>
        </a:xfrm>
        <a:prstGeom prst="rect">
          <a:avLst/>
        </a:prstGeom>
        <a:gradFill rotWithShape="0">
          <a:gsLst>
            <a:gs pos="0">
              <a:schemeClr val="accent4">
                <a:hueOff val="0"/>
                <a:satOff val="0"/>
                <a:lumOff val="0"/>
                <a:alphaOff val="0"/>
                <a:tint val="94000"/>
                <a:satMod val="105000"/>
                <a:lumMod val="102000"/>
              </a:schemeClr>
            </a:gs>
            <a:gs pos="100000">
              <a:schemeClr val="accent4">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604" tIns="112949" rIns="107604" bIns="112949" numCol="1" spcCol="1270" anchor="ctr" anchorCtr="0">
          <a:noAutofit/>
        </a:bodyPr>
        <a:lstStyle/>
        <a:p>
          <a:pPr marL="0" lvl="0" indent="0" algn="ctr" defTabSz="844550">
            <a:lnSpc>
              <a:spcPct val="90000"/>
            </a:lnSpc>
            <a:spcBef>
              <a:spcPct val="0"/>
            </a:spcBef>
            <a:spcAft>
              <a:spcPct val="35000"/>
            </a:spcAft>
            <a:buNone/>
          </a:pPr>
          <a:r>
            <a:rPr lang="en-US" sz="1900" kern="1200"/>
            <a:t>Two time slots, morning and afternoon, three hours each</a:t>
          </a:r>
        </a:p>
      </dsp:txBody>
      <dsp:txXfrm>
        <a:off x="6556050" y="1249"/>
        <a:ext cx="2195958" cy="1317575"/>
      </dsp:txXfrm>
    </dsp:sp>
    <dsp:sp modelId="{CA71AC9D-7FB8-49BD-AC9E-5FDE94FC1EC0}">
      <dsp:nvSpPr>
        <dsp:cNvPr id="0" name=""/>
        <dsp:cNvSpPr/>
      </dsp:nvSpPr>
      <dsp:spPr>
        <a:xfrm>
          <a:off x="3348149" y="2436963"/>
          <a:ext cx="474470" cy="91440"/>
        </a:xfrm>
        <a:custGeom>
          <a:avLst/>
          <a:gdLst/>
          <a:ahLst/>
          <a:cxnLst/>
          <a:rect l="0" t="0" r="0" b="0"/>
          <a:pathLst>
            <a:path>
              <a:moveTo>
                <a:pt x="0" y="45720"/>
              </a:moveTo>
              <a:lnTo>
                <a:pt x="47447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72758" y="2480158"/>
        <a:ext cx="25253" cy="5050"/>
      </dsp:txXfrm>
    </dsp:sp>
    <dsp:sp modelId="{F2226FBC-AC78-41CF-935D-5DA87EC9301A}">
      <dsp:nvSpPr>
        <dsp:cNvPr id="0" name=""/>
        <dsp:cNvSpPr/>
      </dsp:nvSpPr>
      <dsp:spPr>
        <a:xfrm>
          <a:off x="1153990" y="1823895"/>
          <a:ext cx="2195958" cy="1317575"/>
        </a:xfrm>
        <a:prstGeom prst="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604" tIns="112949" rIns="107604" bIns="112949" numCol="1" spcCol="1270" anchor="ctr" anchorCtr="0">
          <a:noAutofit/>
        </a:bodyPr>
        <a:lstStyle/>
        <a:p>
          <a:pPr marL="0" lvl="0" indent="0" algn="ctr" defTabSz="844550">
            <a:lnSpc>
              <a:spcPct val="90000"/>
            </a:lnSpc>
            <a:spcBef>
              <a:spcPct val="0"/>
            </a:spcBef>
            <a:spcAft>
              <a:spcPct val="35000"/>
            </a:spcAft>
            <a:buNone/>
          </a:pPr>
          <a:r>
            <a:rPr lang="en-US" sz="1900" kern="1200" dirty="0"/>
            <a:t>Max of three patrons at once (one per table)</a:t>
          </a:r>
        </a:p>
      </dsp:txBody>
      <dsp:txXfrm>
        <a:off x="1153990" y="1823895"/>
        <a:ext cx="2195958" cy="1317575"/>
      </dsp:txXfrm>
    </dsp:sp>
    <dsp:sp modelId="{76E33B77-AADA-4A0C-ADD4-FDA400451C18}">
      <dsp:nvSpPr>
        <dsp:cNvPr id="0" name=""/>
        <dsp:cNvSpPr/>
      </dsp:nvSpPr>
      <dsp:spPr>
        <a:xfrm>
          <a:off x="6049179" y="2436963"/>
          <a:ext cx="474470" cy="91440"/>
        </a:xfrm>
        <a:custGeom>
          <a:avLst/>
          <a:gdLst/>
          <a:ahLst/>
          <a:cxnLst/>
          <a:rect l="0" t="0" r="0" b="0"/>
          <a:pathLst>
            <a:path>
              <a:moveTo>
                <a:pt x="0" y="45720"/>
              </a:moveTo>
              <a:lnTo>
                <a:pt x="474470" y="4572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73788" y="2480158"/>
        <a:ext cx="25253" cy="5050"/>
      </dsp:txXfrm>
    </dsp:sp>
    <dsp:sp modelId="{33729B46-E28C-43B1-8FFC-9B913BA43E9F}">
      <dsp:nvSpPr>
        <dsp:cNvPr id="0" name=""/>
        <dsp:cNvSpPr/>
      </dsp:nvSpPr>
      <dsp:spPr>
        <a:xfrm>
          <a:off x="3855020" y="1823895"/>
          <a:ext cx="2195958" cy="1317575"/>
        </a:xfrm>
        <a:prstGeom prst="rect">
          <a:avLst/>
        </a:prstGeom>
        <a:gradFill rotWithShape="0">
          <a:gsLst>
            <a:gs pos="0">
              <a:schemeClr val="accent6">
                <a:hueOff val="0"/>
                <a:satOff val="0"/>
                <a:lumOff val="0"/>
                <a:alphaOff val="0"/>
                <a:tint val="94000"/>
                <a:satMod val="105000"/>
                <a:lumMod val="102000"/>
              </a:schemeClr>
            </a:gs>
            <a:gs pos="100000">
              <a:schemeClr val="accent6">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604" tIns="112949" rIns="107604" bIns="112949" numCol="1" spcCol="1270" anchor="ctr" anchorCtr="0">
          <a:noAutofit/>
        </a:bodyPr>
        <a:lstStyle/>
        <a:p>
          <a:pPr marL="0" lvl="0" indent="0" algn="ctr" defTabSz="844550">
            <a:lnSpc>
              <a:spcPct val="90000"/>
            </a:lnSpc>
            <a:spcBef>
              <a:spcPct val="0"/>
            </a:spcBef>
            <a:spcAft>
              <a:spcPct val="35000"/>
            </a:spcAft>
            <a:buNone/>
          </a:pPr>
          <a:r>
            <a:rPr lang="en-US" sz="1900" kern="1200"/>
            <a:t>One archivist on the floor per day</a:t>
          </a:r>
        </a:p>
      </dsp:txBody>
      <dsp:txXfrm>
        <a:off x="3855020" y="1823895"/>
        <a:ext cx="2195958" cy="1317575"/>
      </dsp:txXfrm>
    </dsp:sp>
    <dsp:sp modelId="{ACB1336B-1E7D-4EB4-9251-155344F8FBE6}">
      <dsp:nvSpPr>
        <dsp:cNvPr id="0" name=""/>
        <dsp:cNvSpPr/>
      </dsp:nvSpPr>
      <dsp:spPr>
        <a:xfrm>
          <a:off x="6556050" y="1823895"/>
          <a:ext cx="2195958" cy="1317575"/>
        </a:xfrm>
        <a:prstGeom prst="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604" tIns="112949" rIns="107604" bIns="112949" numCol="1" spcCol="1270" anchor="ctr" anchorCtr="0">
          <a:noAutofit/>
        </a:bodyPr>
        <a:lstStyle/>
        <a:p>
          <a:pPr marL="0" lvl="0" indent="0" algn="ctr" defTabSz="844550">
            <a:lnSpc>
              <a:spcPct val="90000"/>
            </a:lnSpc>
            <a:spcBef>
              <a:spcPct val="0"/>
            </a:spcBef>
            <a:spcAft>
              <a:spcPct val="35000"/>
            </a:spcAft>
            <a:buNone/>
          </a:pPr>
          <a:r>
            <a:rPr lang="en-US" sz="1900" kern="1200"/>
            <a:t>Original manuscripts only (no microfilm, computers, books, digitized materials)</a:t>
          </a:r>
        </a:p>
      </dsp:txBody>
      <dsp:txXfrm>
        <a:off x="6556050" y="1823895"/>
        <a:ext cx="2195958" cy="1317575"/>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9D8310-B20E-4BB4-BBF6-F540C9559413}" type="datetimeFigureOut">
              <a:rPr lang="en-US" smtClean="0"/>
              <a:t>5/5/2021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D880F-B00E-4AB5-99AF-608518FC2D10}" type="slidenum">
              <a:rPr lang="en-US" smtClean="0"/>
              <a:t>‹#›</a:t>
            </a:fld>
            <a:endParaRPr lang="en-US"/>
          </a:p>
        </p:txBody>
      </p:sp>
    </p:spTree>
    <p:extLst>
      <p:ext uri="{BB962C8B-B14F-4D97-AF65-F5344CB8AC3E}">
        <p14:creationId xmlns:p14="http://schemas.microsoft.com/office/powerpoint/2010/main" val="4080071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
        <p:cNvGrpSpPr/>
        <p:nvPr/>
      </p:nvGrpSpPr>
      <p:grpSpPr>
        <a:xfrm>
          <a:off x="0" y="0"/>
          <a:ext cx="0" cy="0"/>
          <a:chOff x="0" y="0"/>
          <a:chExt cx="0" cy="0"/>
        </a:xfrm>
      </p:grpSpPr>
      <p:sp>
        <p:nvSpPr>
          <p:cNvPr id="19" name="Google Shape;1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 name="Google Shape;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d1775f3af4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d1775f3af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12a12a080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12a12a08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d1775f3af4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d1775f3af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d1775f3af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d1775f3af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d16eb26c4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d16eb26c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d16eb26c44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d16eb26c44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d16eb26c44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d16eb26c4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d16eb26c4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d16eb26c4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16eb26c4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16eb26c4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d16eb26c44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d16eb26c4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g41e4ce728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 name="Google Shape;25;g41e4ce728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d16eb26c44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d16eb26c4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16eb26c44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d16eb26c44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1775f3a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1775f3a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41e4ce7280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41e4ce7280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d179c4e1f5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d179c4e1f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d1775f3af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d1775f3af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d7c4c350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cd7c4c35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cd7c4c350a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cd7c4c350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d179c4e1f5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d179c4e1f5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g41e4ce7280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 name="Google Shape;30;g41e4ce7280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41e4ce7280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41e4ce7280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41e4ce7280_1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41e4ce7280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d12a12a08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d12a12a08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d12a12a08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d12a12a08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d12a12a08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d12a12a08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d12a12a080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d12a12a08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2F5A-5A99-4FA8-BF50-C9A665EAA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CB2F6D-880F-4D3C-AD17-4195DCD6311E}"/>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107FDC1-0D35-4DA8-9007-C1A86F2DF1C8}"/>
              </a:ext>
            </a:extLst>
          </p:cNvPr>
          <p:cNvSpPr>
            <a:spLocks noGrp="1"/>
          </p:cNvSpPr>
          <p:nvPr>
            <p:ph type="ftr" sz="quarter" idx="11"/>
          </p:nvPr>
        </p:nvSpPr>
        <p:spPr>
          <a:xfrm>
            <a:off x="8410669" y="6356354"/>
            <a:ext cx="2018923" cy="365125"/>
          </a:xfrm>
        </p:spPr>
        <p:txBody>
          <a:bodyPr/>
          <a:lstStyle/>
          <a:p>
            <a:r>
              <a:rPr lang="en-US" dirty="0"/>
              <a:t>January 28, 2021</a:t>
            </a:r>
          </a:p>
        </p:txBody>
      </p:sp>
      <p:sp>
        <p:nvSpPr>
          <p:cNvPr id="6" name="Slide Number Placeholder 5">
            <a:extLst>
              <a:ext uri="{FF2B5EF4-FFF2-40B4-BE49-F238E27FC236}">
                <a16:creationId xmlns:a16="http://schemas.microsoft.com/office/drawing/2014/main" id="{0C042D1E-C743-439E-B3C2-77B63285CC1E}"/>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096131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1E7D-88F9-49F3-9FDB-0CEEB332E7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6D662F-5D57-4A31-9A88-277DF06CC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553FD-CA21-45C2-A63D-D3441F96563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C94E63A-58FB-4F8C-AFE2-5F29F7E17C4C}"/>
              </a:ext>
            </a:extLst>
          </p:cNvPr>
          <p:cNvSpPr>
            <a:spLocks noGrp="1"/>
          </p:cNvSpPr>
          <p:nvPr>
            <p:ph type="ftr" sz="quarter" idx="11"/>
          </p:nvPr>
        </p:nvSpPr>
        <p:spPr/>
        <p:txBody>
          <a:bodyPr/>
          <a:lstStyle/>
          <a:p>
            <a:r>
              <a:rPr lang="en-US" dirty="0"/>
              <a:t>January 28, 2021</a:t>
            </a:r>
          </a:p>
        </p:txBody>
      </p:sp>
      <p:sp>
        <p:nvSpPr>
          <p:cNvPr id="6" name="Slide Number Placeholder 5">
            <a:extLst>
              <a:ext uri="{FF2B5EF4-FFF2-40B4-BE49-F238E27FC236}">
                <a16:creationId xmlns:a16="http://schemas.microsoft.com/office/drawing/2014/main" id="{8E1C3A35-FA1F-4764-8B2A-60017EF948B3}"/>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85247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9E29FB-4144-4AC5-A3E5-D0709E3131D1}"/>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6812-1109-4F42-874D-25D718938EC7}"/>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57569-C4D6-409D-B592-4C15FAE261F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6ABF07D-A6A7-4020-AE93-BCDED53D15F9}"/>
              </a:ext>
            </a:extLst>
          </p:cNvPr>
          <p:cNvSpPr>
            <a:spLocks noGrp="1"/>
          </p:cNvSpPr>
          <p:nvPr>
            <p:ph type="ftr" sz="quarter" idx="11"/>
          </p:nvPr>
        </p:nvSpPr>
        <p:spPr/>
        <p:txBody>
          <a:bodyPr/>
          <a:lstStyle/>
          <a:p>
            <a:r>
              <a:rPr lang="en-US" dirty="0"/>
              <a:t>January 28, 2021</a:t>
            </a:r>
          </a:p>
        </p:txBody>
      </p:sp>
      <p:sp>
        <p:nvSpPr>
          <p:cNvPr id="6" name="Slide Number Placeholder 5">
            <a:extLst>
              <a:ext uri="{FF2B5EF4-FFF2-40B4-BE49-F238E27FC236}">
                <a16:creationId xmlns:a16="http://schemas.microsoft.com/office/drawing/2014/main" id="{2B6E15D9-D578-40BD-ADC4-EBD3C1A72B41}"/>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3747300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Page">
    <p:spTree>
      <p:nvGrpSpPr>
        <p:cNvPr id="1" name=""/>
        <p:cNvGrpSpPr/>
        <p:nvPr/>
      </p:nvGrpSpPr>
      <p:grpSpPr>
        <a:xfrm>
          <a:off x="0" y="0"/>
          <a:ext cx="0" cy="0"/>
          <a:chOff x="0" y="0"/>
          <a:chExt cx="0" cy="0"/>
        </a:xfrm>
      </p:grpSpPr>
      <p:sp>
        <p:nvSpPr>
          <p:cNvPr id="10" name="Picture Placeholder 8"/>
          <p:cNvSpPr>
            <a:spLocks noGrp="1"/>
          </p:cNvSpPr>
          <p:nvPr>
            <p:ph type="pic" sz="quarter" idx="14"/>
          </p:nvPr>
        </p:nvSpPr>
        <p:spPr>
          <a:xfrm>
            <a:off x="1" y="1549400"/>
            <a:ext cx="12192000" cy="5308600"/>
          </a:xfrm>
          <a:prstGeom prst="rect">
            <a:avLst/>
          </a:prstGeom>
        </p:spPr>
        <p:txBody>
          <a:bodyPr vert="horz"/>
          <a:lstStyle/>
          <a:p>
            <a:endParaRPr lang="en-US" dirty="0"/>
          </a:p>
        </p:txBody>
      </p:sp>
      <p:sp>
        <p:nvSpPr>
          <p:cNvPr id="4" name="Text Placeholder 3"/>
          <p:cNvSpPr>
            <a:spLocks noGrp="1"/>
          </p:cNvSpPr>
          <p:nvPr>
            <p:ph type="body" sz="quarter" idx="10" hasCustomPrompt="1"/>
          </p:nvPr>
        </p:nvSpPr>
        <p:spPr>
          <a:xfrm>
            <a:off x="857251" y="4470401"/>
            <a:ext cx="10544527" cy="956733"/>
          </a:xfrm>
          <a:prstGeom prst="rect">
            <a:avLst/>
          </a:prstGeom>
        </p:spPr>
        <p:txBody>
          <a:bodyPr vert="horz"/>
          <a:lstStyle>
            <a:lvl1pPr>
              <a:defRPr sz="6600" b="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pPr lvl="0"/>
            <a:r>
              <a:rPr lang="en-US" dirty="0"/>
              <a:t>Power Point Title</a:t>
            </a:r>
          </a:p>
        </p:txBody>
      </p:sp>
      <p:sp>
        <p:nvSpPr>
          <p:cNvPr id="6" name="Text Placeholder 3"/>
          <p:cNvSpPr>
            <a:spLocks noGrp="1"/>
          </p:cNvSpPr>
          <p:nvPr>
            <p:ph type="body" sz="quarter" idx="11" hasCustomPrompt="1"/>
          </p:nvPr>
        </p:nvSpPr>
        <p:spPr>
          <a:xfrm>
            <a:off x="857251" y="5452763"/>
            <a:ext cx="10544527" cy="448736"/>
          </a:xfrm>
          <a:prstGeom prst="rect">
            <a:avLst/>
          </a:prstGeom>
        </p:spPr>
        <p:txBody>
          <a:bodyPr vert="horz"/>
          <a:lstStyle>
            <a:lvl1pPr>
              <a:defRPr sz="2200" b="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pPr lvl="0"/>
            <a:r>
              <a:rPr lang="en-US" dirty="0"/>
              <a:t>Sub-Title Text</a:t>
            </a:r>
          </a:p>
        </p:txBody>
      </p:sp>
    </p:spTree>
    <p:extLst>
      <p:ext uri="{BB962C8B-B14F-4D97-AF65-F5344CB8AC3E}">
        <p14:creationId xmlns:p14="http://schemas.microsoft.com/office/powerpoint/2010/main" val="2103024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
        <p:cNvGrpSpPr/>
        <p:nvPr/>
      </p:nvGrpSpPr>
      <p:grpSpPr>
        <a:xfrm>
          <a:off x="0" y="0"/>
          <a:ext cx="0" cy="0"/>
          <a:chOff x="0" y="0"/>
          <a:chExt cx="0" cy="0"/>
        </a:xfrm>
      </p:grpSpPr>
      <p:pic>
        <p:nvPicPr>
          <p:cNvPr id="7" name="Google Shape;7;p2" descr="Flag banner atop the page containing the Archives logo and text the reads Research Services. Behind the flag banner is a light blue horizontal color bar. Within this light blue color bar is white text that reads; National Archives and Records Administration.&#10;&#10;At the bottom of the page is a gray dotted line. Below the dotted line is a gray color filed with the text; Research Services, Preservation Programs, and a page number." title="Research Services slide 1"/>
          <p:cNvPicPr preferRelativeResize="0"/>
          <p:nvPr/>
        </p:nvPicPr>
        <p:blipFill>
          <a:blip r:embed="rId2">
            <a:alphaModFix/>
          </a:blip>
          <a:stretch>
            <a:fillRect/>
          </a:stretch>
        </p:blipFill>
        <p:spPr>
          <a:xfrm>
            <a:off x="0" y="1"/>
            <a:ext cx="12192000" cy="6858009"/>
          </a:xfrm>
          <a:prstGeom prst="rect">
            <a:avLst/>
          </a:prstGeom>
          <a:noFill/>
          <a:ln>
            <a:noFill/>
          </a:ln>
        </p:spPr>
      </p:pic>
      <p:sp>
        <p:nvSpPr>
          <p:cNvPr id="8" name="Google Shape;8;p2"/>
          <p:cNvSpPr txBox="1"/>
          <p:nvPr/>
        </p:nvSpPr>
        <p:spPr>
          <a:xfrm>
            <a:off x="11353800" y="6194765"/>
            <a:ext cx="731600" cy="4500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sz="1333">
                <a:latin typeface="Source Sans Pro"/>
                <a:ea typeface="Source Sans Pro"/>
                <a:cs typeface="Source Sans Pro"/>
                <a:sym typeface="Source Sans Pro"/>
              </a:rPr>
              <a:pPr marL="0" lvl="0" indent="0" algn="r" rtl="0">
                <a:spcBef>
                  <a:spcPts val="0"/>
                </a:spcBef>
                <a:spcAft>
                  <a:spcPts val="0"/>
                </a:spcAft>
                <a:buNone/>
              </a:pPr>
              <a:t>‹#›</a:t>
            </a:fld>
            <a:endParaRPr sz="1333">
              <a:latin typeface="Source Sans Pro"/>
              <a:ea typeface="Source Sans Pro"/>
              <a:cs typeface="Source Sans Pro"/>
              <a:sym typeface="Source Sans Pro"/>
            </a:endParaRPr>
          </a:p>
        </p:txBody>
      </p:sp>
    </p:spTree>
    <p:extLst>
      <p:ext uri="{BB962C8B-B14F-4D97-AF65-F5344CB8AC3E}">
        <p14:creationId xmlns:p14="http://schemas.microsoft.com/office/powerpoint/2010/main" val="3792852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
        <p:cNvGrpSpPr/>
        <p:nvPr/>
      </p:nvGrpSpPr>
      <p:grpSpPr>
        <a:xfrm>
          <a:off x="0" y="0"/>
          <a:ext cx="0" cy="0"/>
          <a:chOff x="0" y="0"/>
          <a:chExt cx="0" cy="0"/>
        </a:xfrm>
      </p:grpSpPr>
      <p:pic>
        <p:nvPicPr>
          <p:cNvPr id="10" name="Google Shape;10;p3" descr="The first quarter of the page is a white background. Within this white background is the National Archives logo, a horizontal rule, and the text Research Services.&#10;&#10;The remains 3/4 of the page is a blue color filed. At the bottom of this color field is text that reads; Research Services, Preservation Programs, and a page number." title="Research Services slide 2"/>
          <p:cNvPicPr preferRelativeResize="0"/>
          <p:nvPr/>
        </p:nvPicPr>
        <p:blipFill>
          <a:blip r:embed="rId2">
            <a:alphaModFix/>
          </a:blip>
          <a:stretch>
            <a:fillRect/>
          </a:stretch>
        </p:blipFill>
        <p:spPr>
          <a:xfrm>
            <a:off x="0" y="0"/>
            <a:ext cx="12191984" cy="6858000"/>
          </a:xfrm>
          <a:prstGeom prst="rect">
            <a:avLst/>
          </a:prstGeom>
          <a:noFill/>
          <a:ln>
            <a:noFill/>
          </a:ln>
        </p:spPr>
      </p:pic>
      <p:sp>
        <p:nvSpPr>
          <p:cNvPr id="11" name="Google Shape;11;p3"/>
          <p:cNvSpPr txBox="1"/>
          <p:nvPr/>
        </p:nvSpPr>
        <p:spPr>
          <a:xfrm>
            <a:off x="11353800" y="6194765"/>
            <a:ext cx="731600" cy="4500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sz="1333">
                <a:solidFill>
                  <a:srgbClr val="FFFFFF"/>
                </a:solidFill>
                <a:latin typeface="Source Sans Pro"/>
                <a:ea typeface="Source Sans Pro"/>
                <a:cs typeface="Source Sans Pro"/>
                <a:sym typeface="Source Sans Pro"/>
              </a:rPr>
              <a:pPr marL="0" lvl="0" indent="0" algn="r" rtl="0">
                <a:spcBef>
                  <a:spcPts val="0"/>
                </a:spcBef>
                <a:spcAft>
                  <a:spcPts val="0"/>
                </a:spcAft>
                <a:buNone/>
              </a:pPr>
              <a:t>‹#›</a:t>
            </a:fld>
            <a:endParaRPr sz="1333">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673482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
        <p:cNvGrpSpPr/>
        <p:nvPr/>
      </p:nvGrpSpPr>
      <p:grpSpPr>
        <a:xfrm>
          <a:off x="0" y="0"/>
          <a:ext cx="0" cy="0"/>
          <a:chOff x="0" y="0"/>
          <a:chExt cx="0" cy="0"/>
        </a:xfrm>
      </p:grpSpPr>
      <p:pic>
        <p:nvPicPr>
          <p:cNvPr id="13" name="Google Shape;13;p4" descr="Atop the page is a gray horizontal color bar. On top of the color bar is the National Archives logo, a vertical ruled line, and the words Research Services text.&#10;&#10;At the bottom of the page is a gray dotted line. Below the dotted line is a gray color filed with the text; Research Services, Preservation Programs, and a page number." title="Research Services slide 3"/>
          <p:cNvPicPr preferRelativeResize="0"/>
          <p:nvPr/>
        </p:nvPicPr>
        <p:blipFill rotWithShape="1">
          <a:blip r:embed="rId2">
            <a:alphaModFix/>
          </a:blip>
          <a:srcRect/>
          <a:stretch/>
        </p:blipFill>
        <p:spPr>
          <a:xfrm>
            <a:off x="0" y="0"/>
            <a:ext cx="12191984" cy="6858000"/>
          </a:xfrm>
          <a:prstGeom prst="rect">
            <a:avLst/>
          </a:prstGeom>
          <a:noFill/>
          <a:ln>
            <a:noFill/>
          </a:ln>
        </p:spPr>
      </p:pic>
      <p:sp>
        <p:nvSpPr>
          <p:cNvPr id="14" name="Google Shape;14;p4"/>
          <p:cNvSpPr txBox="1"/>
          <p:nvPr/>
        </p:nvSpPr>
        <p:spPr>
          <a:xfrm>
            <a:off x="11353800" y="6194765"/>
            <a:ext cx="731600" cy="4500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sz="1333">
                <a:solidFill>
                  <a:srgbClr val="FFFFFF"/>
                </a:solidFill>
                <a:latin typeface="Source Sans Pro"/>
                <a:ea typeface="Source Sans Pro"/>
                <a:cs typeface="Source Sans Pro"/>
                <a:sym typeface="Source Sans Pro"/>
              </a:rPr>
              <a:pPr marL="0" lvl="0" indent="0" algn="r" rtl="0">
                <a:spcBef>
                  <a:spcPts val="0"/>
                </a:spcBef>
                <a:spcAft>
                  <a:spcPts val="0"/>
                </a:spcAft>
                <a:buNone/>
              </a:pPr>
              <a:t>‹#›</a:t>
            </a:fld>
            <a:endParaRPr sz="1333">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72079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5"/>
        <p:cNvGrpSpPr/>
        <p:nvPr/>
      </p:nvGrpSpPr>
      <p:grpSpPr>
        <a:xfrm>
          <a:off x="0" y="0"/>
          <a:ext cx="0" cy="0"/>
          <a:chOff x="0" y="0"/>
          <a:chExt cx="0" cy="0"/>
        </a:xfrm>
      </p:grpSpPr>
      <p:pic>
        <p:nvPicPr>
          <p:cNvPr id="16" name="Google Shape;16;p5" descr="Atop the page is a gray horizontal color bar. On top of the color bar is the National Archives logo, a vertical ruled line, and the words Research Services text.&#10;&#10;At the bottom of the page is a gray dotted line. Below the dotted line is a light blue color filed with the text; Research Services, Preservation Programs, and a page number." title="Research Services slide 4"/>
          <p:cNvPicPr preferRelativeResize="0"/>
          <p:nvPr/>
        </p:nvPicPr>
        <p:blipFill rotWithShape="1">
          <a:blip r:embed="rId2">
            <a:alphaModFix/>
          </a:blip>
          <a:srcRect/>
          <a:stretch/>
        </p:blipFill>
        <p:spPr>
          <a:xfrm>
            <a:off x="0" y="0"/>
            <a:ext cx="12191984" cy="6858000"/>
          </a:xfrm>
          <a:prstGeom prst="rect">
            <a:avLst/>
          </a:prstGeom>
          <a:noFill/>
          <a:ln>
            <a:noFill/>
          </a:ln>
        </p:spPr>
      </p:pic>
      <p:sp>
        <p:nvSpPr>
          <p:cNvPr id="17" name="Google Shape;17;p5"/>
          <p:cNvSpPr txBox="1"/>
          <p:nvPr/>
        </p:nvSpPr>
        <p:spPr>
          <a:xfrm>
            <a:off x="11353800" y="6194765"/>
            <a:ext cx="731600" cy="4500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sz="1333">
                <a:latin typeface="Source Sans Pro"/>
                <a:ea typeface="Source Sans Pro"/>
                <a:cs typeface="Source Sans Pro"/>
                <a:sym typeface="Source Sans Pro"/>
              </a:rPr>
              <a:pPr marL="0" lvl="0" indent="0" algn="r" rtl="0">
                <a:spcBef>
                  <a:spcPts val="0"/>
                </a:spcBef>
                <a:spcAft>
                  <a:spcPts val="0"/>
                </a:spcAft>
                <a:buNone/>
              </a:pPr>
              <a:t>‹#›</a:t>
            </a:fld>
            <a:endParaRPr sz="1333">
              <a:latin typeface="Source Sans Pro"/>
              <a:ea typeface="Source Sans Pro"/>
              <a:cs typeface="Source Sans Pro"/>
              <a:sym typeface="Source Sans Pro"/>
            </a:endParaRPr>
          </a:p>
        </p:txBody>
      </p:sp>
    </p:spTree>
    <p:extLst>
      <p:ext uri="{BB962C8B-B14F-4D97-AF65-F5344CB8AC3E}">
        <p14:creationId xmlns:p14="http://schemas.microsoft.com/office/powerpoint/2010/main" val="3196978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5/5/2021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29142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75312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6556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E847-9DBE-4A24-A988-D323CD7EE2B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FFCBF32-AA32-40A7-8B1C-8EE04C22E2A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F4D9A0-7153-472F-BAB0-74289963714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AD2454-2158-4A0B-B54A-D79DFFCD1B39}"/>
              </a:ext>
            </a:extLst>
          </p:cNvPr>
          <p:cNvSpPr>
            <a:spLocks noGrp="1"/>
          </p:cNvSpPr>
          <p:nvPr>
            <p:ph type="ftr" sz="quarter" idx="11"/>
          </p:nvPr>
        </p:nvSpPr>
        <p:spPr/>
        <p:txBody>
          <a:bodyPr/>
          <a:lstStyle>
            <a:lvl1pPr>
              <a:defRPr/>
            </a:lvl1pPr>
          </a:lstStyle>
          <a:p>
            <a:r>
              <a:rPr lang="en-US" dirty="0"/>
              <a:t>February 11, 2021</a:t>
            </a:r>
          </a:p>
          <a:p>
            <a:endParaRPr lang="en-US" dirty="0"/>
          </a:p>
        </p:txBody>
      </p:sp>
      <p:sp>
        <p:nvSpPr>
          <p:cNvPr id="6" name="Slide Number Placeholder 5">
            <a:extLst>
              <a:ext uri="{FF2B5EF4-FFF2-40B4-BE49-F238E27FC236}">
                <a16:creationId xmlns:a16="http://schemas.microsoft.com/office/drawing/2014/main" id="{40C33380-18C6-47C1-8389-47619138D3FB}"/>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1716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19561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30025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16436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07700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67877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79794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28539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86075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43076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36332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C757-E44F-4DEB-801A-A628CF06F9FB}"/>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64B83-5791-4A02-A941-1AC1F1177376}"/>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0E6FFB-D9BE-4016-932F-67998905C00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59D8610-80B9-4217-970D-19CBA6445153}"/>
              </a:ext>
            </a:extLst>
          </p:cNvPr>
          <p:cNvSpPr>
            <a:spLocks noGrp="1"/>
          </p:cNvSpPr>
          <p:nvPr>
            <p:ph type="ftr" sz="quarter" idx="11"/>
          </p:nvPr>
        </p:nvSpPr>
        <p:spPr/>
        <p:txBody>
          <a:bodyPr/>
          <a:lstStyle/>
          <a:p>
            <a:r>
              <a:rPr lang="en-US" dirty="0"/>
              <a:t>January 28, 2021</a:t>
            </a:r>
          </a:p>
        </p:txBody>
      </p:sp>
      <p:sp>
        <p:nvSpPr>
          <p:cNvPr id="6" name="Slide Number Placeholder 5">
            <a:extLst>
              <a:ext uri="{FF2B5EF4-FFF2-40B4-BE49-F238E27FC236}">
                <a16:creationId xmlns:a16="http://schemas.microsoft.com/office/drawing/2014/main" id="{EE52405B-7E94-4915-9C34-8DE9CDC34F8E}"/>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718098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59980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22439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14198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49927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AEC9-FB54-453B-B3E3-2004E9581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A30AC-6BF2-4312-AF5E-372C487B8E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222E05-60E3-483A-8A6F-B9267C751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0247B8-9A59-4071-A12A-5F02A640A59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2DD75E0-B604-470D-B3D7-253EC041F471}"/>
              </a:ext>
            </a:extLst>
          </p:cNvPr>
          <p:cNvSpPr>
            <a:spLocks noGrp="1"/>
          </p:cNvSpPr>
          <p:nvPr>
            <p:ph type="ftr" sz="quarter" idx="11"/>
          </p:nvPr>
        </p:nvSpPr>
        <p:spPr/>
        <p:txBody>
          <a:bodyPr/>
          <a:lstStyle/>
          <a:p>
            <a:r>
              <a:rPr lang="en-US" dirty="0"/>
              <a:t>January 28, 2021</a:t>
            </a:r>
          </a:p>
        </p:txBody>
      </p:sp>
      <p:sp>
        <p:nvSpPr>
          <p:cNvPr id="7" name="Slide Number Placeholder 6">
            <a:extLst>
              <a:ext uri="{FF2B5EF4-FFF2-40B4-BE49-F238E27FC236}">
                <a16:creationId xmlns:a16="http://schemas.microsoft.com/office/drawing/2014/main" id="{5EB47E8A-DDC6-4B98-AE63-0D5E7D276798}"/>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130752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A5C9-B388-4D27-9B26-8DF22D24897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8DDD6-5966-41D0-8881-4EB87C43914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86AEB9-3E6C-4B52-BCDC-9A7EC24D73B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00D88D-C0CE-4251-BB24-F7FB06EEFBC8}"/>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FA920-6DD3-41C2-BE76-6975052CE472}"/>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57511D-1AA6-4B5B-8568-E85066C01AE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87C01AF-418C-47F6-B93B-28D91BA5C367}"/>
              </a:ext>
            </a:extLst>
          </p:cNvPr>
          <p:cNvSpPr>
            <a:spLocks noGrp="1"/>
          </p:cNvSpPr>
          <p:nvPr>
            <p:ph type="ftr" sz="quarter" idx="11"/>
          </p:nvPr>
        </p:nvSpPr>
        <p:spPr/>
        <p:txBody>
          <a:bodyPr/>
          <a:lstStyle/>
          <a:p>
            <a:r>
              <a:rPr lang="en-US" dirty="0"/>
              <a:t>January 28, 2021</a:t>
            </a:r>
          </a:p>
        </p:txBody>
      </p:sp>
      <p:sp>
        <p:nvSpPr>
          <p:cNvPr id="9" name="Slide Number Placeholder 8">
            <a:extLst>
              <a:ext uri="{FF2B5EF4-FFF2-40B4-BE49-F238E27FC236}">
                <a16:creationId xmlns:a16="http://schemas.microsoft.com/office/drawing/2014/main" id="{34D723A6-4938-4EC9-83D1-E97E3949A552}"/>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64882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86EBD-2A3D-4374-A432-B26325C559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F35087-834D-4991-BBBF-FF7CDADD734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8D0E769-A5EB-4E6B-90FC-EC95E93781DD}"/>
              </a:ext>
            </a:extLst>
          </p:cNvPr>
          <p:cNvSpPr>
            <a:spLocks noGrp="1"/>
          </p:cNvSpPr>
          <p:nvPr>
            <p:ph type="ftr" sz="quarter" idx="11"/>
          </p:nvPr>
        </p:nvSpPr>
        <p:spPr/>
        <p:txBody>
          <a:bodyPr/>
          <a:lstStyle/>
          <a:p>
            <a:r>
              <a:rPr lang="en-US" dirty="0"/>
              <a:t>January 28, 2021</a:t>
            </a:r>
          </a:p>
        </p:txBody>
      </p:sp>
      <p:sp>
        <p:nvSpPr>
          <p:cNvPr id="5" name="Slide Number Placeholder 4">
            <a:extLst>
              <a:ext uri="{FF2B5EF4-FFF2-40B4-BE49-F238E27FC236}">
                <a16:creationId xmlns:a16="http://schemas.microsoft.com/office/drawing/2014/main" id="{17057167-7A27-4581-A639-A44CD59410C5}"/>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244659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1D427-9AA1-4598-82B8-6E1A64DD8C9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298DDFD-17CA-411F-A3CB-AB3B4B3AA3FE}"/>
              </a:ext>
            </a:extLst>
          </p:cNvPr>
          <p:cNvSpPr>
            <a:spLocks noGrp="1"/>
          </p:cNvSpPr>
          <p:nvPr>
            <p:ph type="ftr" sz="quarter" idx="11"/>
          </p:nvPr>
        </p:nvSpPr>
        <p:spPr/>
        <p:txBody>
          <a:bodyPr/>
          <a:lstStyle/>
          <a:p>
            <a:r>
              <a:rPr lang="en-US" dirty="0"/>
              <a:t>January 28, 2021</a:t>
            </a:r>
          </a:p>
        </p:txBody>
      </p:sp>
      <p:sp>
        <p:nvSpPr>
          <p:cNvPr id="4" name="Slide Number Placeholder 3">
            <a:extLst>
              <a:ext uri="{FF2B5EF4-FFF2-40B4-BE49-F238E27FC236}">
                <a16:creationId xmlns:a16="http://schemas.microsoft.com/office/drawing/2014/main" id="{C652B304-BCD0-4CE9-A3D1-CD49324CEBE6}"/>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23522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6034-2B04-4F61-ADA8-B601B5FEB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D277AB-69B7-48CC-92B1-6C4AE8669931}"/>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7F81-E59F-4BFB-8D82-FA409A8614C1}"/>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98616-17E8-4321-9B07-0C7563E5596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311B1D2-A3F9-44C0-9863-4A39E9B011B0}"/>
              </a:ext>
            </a:extLst>
          </p:cNvPr>
          <p:cNvSpPr>
            <a:spLocks noGrp="1"/>
          </p:cNvSpPr>
          <p:nvPr>
            <p:ph type="ftr" sz="quarter" idx="11"/>
          </p:nvPr>
        </p:nvSpPr>
        <p:spPr/>
        <p:txBody>
          <a:bodyPr/>
          <a:lstStyle/>
          <a:p>
            <a:r>
              <a:rPr lang="en-US" dirty="0"/>
              <a:t>January 28, 2021</a:t>
            </a:r>
          </a:p>
        </p:txBody>
      </p:sp>
      <p:sp>
        <p:nvSpPr>
          <p:cNvPr id="7" name="Slide Number Placeholder 6">
            <a:extLst>
              <a:ext uri="{FF2B5EF4-FFF2-40B4-BE49-F238E27FC236}">
                <a16:creationId xmlns:a16="http://schemas.microsoft.com/office/drawing/2014/main" id="{0EA78D06-36DC-4E0A-8C4E-9C87027C4FB6}"/>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947111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6ADB-DD63-4C56-AA1F-D80EEFF846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C8E35B-8B61-4A59-8506-110FC207B858}"/>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325F4D40-65DA-4843-9271-51FFE170DB2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48861-EDE8-4F6D-A476-8A4B6AE374C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7195840-02CF-4D41-BFF6-63B48CDCBB5D}"/>
              </a:ext>
            </a:extLst>
          </p:cNvPr>
          <p:cNvSpPr>
            <a:spLocks noGrp="1"/>
          </p:cNvSpPr>
          <p:nvPr>
            <p:ph type="ftr" sz="quarter" idx="11"/>
          </p:nvPr>
        </p:nvSpPr>
        <p:spPr/>
        <p:txBody>
          <a:bodyPr/>
          <a:lstStyle/>
          <a:p>
            <a:r>
              <a:rPr lang="en-US" dirty="0"/>
              <a:t>January 28, 2021</a:t>
            </a:r>
          </a:p>
        </p:txBody>
      </p:sp>
      <p:sp>
        <p:nvSpPr>
          <p:cNvPr id="7" name="Slide Number Placeholder 6">
            <a:extLst>
              <a:ext uri="{FF2B5EF4-FFF2-40B4-BE49-F238E27FC236}">
                <a16:creationId xmlns:a16="http://schemas.microsoft.com/office/drawing/2014/main" id="{3B9FA87C-DE66-4200-BFCB-722A2847FA82}"/>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936529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8.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E6EFC-0912-4D55-8912-701F845B5D48}"/>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5F16EA-27D8-4E32-BCA5-4CD1F45FA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013F9-ED7A-4FEA-B260-6F70CAC15F4D}"/>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EF38DA4E-D94F-450C-AC4E-6249DEC9281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January 28, 2021</a:t>
            </a:r>
          </a:p>
        </p:txBody>
      </p:sp>
      <p:sp>
        <p:nvSpPr>
          <p:cNvPr id="6" name="Slide Number Placeholder 5">
            <a:extLst>
              <a:ext uri="{FF2B5EF4-FFF2-40B4-BE49-F238E27FC236}">
                <a16:creationId xmlns:a16="http://schemas.microsoft.com/office/drawing/2014/main" id="{D80C6FA2-0C4E-4479-A5F0-EFA73DC0EDF9}"/>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45E99-662F-4014-8430-82C62712351D}" type="slidenum">
              <a:rPr lang="en-US" smtClean="0"/>
              <a:t>‹#›</a:t>
            </a:fld>
            <a:endParaRPr lang="en-US" dirty="0"/>
          </a:p>
        </p:txBody>
      </p:sp>
    </p:spTree>
    <p:extLst>
      <p:ext uri="{BB962C8B-B14F-4D97-AF65-F5344CB8AC3E}">
        <p14:creationId xmlns:p14="http://schemas.microsoft.com/office/powerpoint/2010/main" val="1188485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5744" y="1"/>
            <a:ext cx="10575176" cy="1570459"/>
          </a:xfrm>
          <a:prstGeom prst="rect">
            <a:avLst/>
          </a:prstGeom>
        </p:spPr>
      </p:pic>
      <p:pic>
        <p:nvPicPr>
          <p:cNvPr id="7" name="Picture 6"/>
          <p:cNvPicPr>
            <a:picLocks/>
          </p:cNvPicPr>
          <p:nvPr userDrawn="1"/>
        </p:nvPicPr>
        <p:blipFill>
          <a:blip r:embed="rId4"/>
          <a:stretch>
            <a:fillRect/>
          </a:stretch>
        </p:blipFill>
        <p:spPr>
          <a:xfrm>
            <a:off x="0" y="1502628"/>
            <a:ext cx="12192000" cy="38100"/>
          </a:xfrm>
          <a:prstGeom prst="rect">
            <a:avLst/>
          </a:prstGeom>
        </p:spPr>
      </p:pic>
    </p:spTree>
    <p:extLst>
      <p:ext uri="{BB962C8B-B14F-4D97-AF65-F5344CB8AC3E}">
        <p14:creationId xmlns:p14="http://schemas.microsoft.com/office/powerpoint/2010/main" val="2661491850"/>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l" defTabSz="457200" rtl="0" eaLnBrk="1" fontAlgn="base" hangingPunct="1">
        <a:lnSpc>
          <a:spcPts val="2000"/>
        </a:lnSpc>
        <a:spcBef>
          <a:spcPct val="0"/>
        </a:spcBef>
        <a:spcAft>
          <a:spcPct val="0"/>
        </a:spcAft>
        <a:defRPr b="1" kern="1200">
          <a:solidFill>
            <a:srgbClr val="404040"/>
          </a:solidFill>
          <a:latin typeface="Arial"/>
          <a:ea typeface="ＭＳ Ｐゴシック" charset="-128"/>
          <a:cs typeface="ＭＳ Ｐゴシック" charset="0"/>
        </a:defRPr>
      </a:lvl1pPr>
      <a:lvl2pPr algn="l" defTabSz="457200" rtl="0" eaLnBrk="1" fontAlgn="base" hangingPunct="1">
        <a:lnSpc>
          <a:spcPts val="2000"/>
        </a:lnSpc>
        <a:spcBef>
          <a:spcPct val="0"/>
        </a:spcBef>
        <a:spcAft>
          <a:spcPct val="0"/>
        </a:spcAft>
        <a:defRPr b="1">
          <a:solidFill>
            <a:srgbClr val="0D6CBA"/>
          </a:solidFill>
          <a:latin typeface="Arial" charset="0"/>
          <a:ea typeface="ＭＳ Ｐゴシック" charset="-128"/>
          <a:cs typeface="ＭＳ Ｐゴシック" charset="0"/>
        </a:defRPr>
      </a:lvl2pPr>
      <a:lvl3pPr algn="l" defTabSz="457200" rtl="0" eaLnBrk="1" fontAlgn="base" hangingPunct="1">
        <a:lnSpc>
          <a:spcPts val="2000"/>
        </a:lnSpc>
        <a:spcBef>
          <a:spcPct val="0"/>
        </a:spcBef>
        <a:spcAft>
          <a:spcPct val="0"/>
        </a:spcAft>
        <a:defRPr b="1">
          <a:solidFill>
            <a:srgbClr val="0D6CBA"/>
          </a:solidFill>
          <a:latin typeface="Arial" charset="0"/>
          <a:ea typeface="ＭＳ Ｐゴシック" charset="-128"/>
          <a:cs typeface="ＭＳ Ｐゴシック" charset="0"/>
        </a:defRPr>
      </a:lvl3pPr>
      <a:lvl4pPr algn="l" defTabSz="457200" rtl="0" eaLnBrk="1" fontAlgn="base" hangingPunct="1">
        <a:lnSpc>
          <a:spcPts val="2000"/>
        </a:lnSpc>
        <a:spcBef>
          <a:spcPct val="0"/>
        </a:spcBef>
        <a:spcAft>
          <a:spcPct val="0"/>
        </a:spcAft>
        <a:defRPr b="1">
          <a:solidFill>
            <a:srgbClr val="0D6CBA"/>
          </a:solidFill>
          <a:latin typeface="Arial" charset="0"/>
          <a:ea typeface="ＭＳ Ｐゴシック" charset="-128"/>
          <a:cs typeface="ＭＳ Ｐゴシック" charset="0"/>
        </a:defRPr>
      </a:lvl4pPr>
      <a:lvl5pPr algn="l" defTabSz="457200" rtl="0" eaLnBrk="1" fontAlgn="base" hangingPunct="1">
        <a:lnSpc>
          <a:spcPts val="2000"/>
        </a:lnSpc>
        <a:spcBef>
          <a:spcPct val="0"/>
        </a:spcBef>
        <a:spcAft>
          <a:spcPct val="0"/>
        </a:spcAft>
        <a:defRPr b="1">
          <a:solidFill>
            <a:srgbClr val="0D6CBA"/>
          </a:solidFill>
          <a:latin typeface="Arial" charset="0"/>
          <a:ea typeface="ＭＳ Ｐゴシック" charset="-128"/>
          <a:cs typeface="ＭＳ Ｐゴシック"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p:titleStyle>
    <p:bodyStyle>
      <a:lvl1pPr marL="342900" indent="-342900" algn="l" defTabSz="457200" rtl="0" eaLnBrk="1" fontAlgn="base" hangingPunct="1">
        <a:spcBef>
          <a:spcPct val="20000"/>
        </a:spcBef>
        <a:spcAft>
          <a:spcPct val="0"/>
        </a:spcAft>
        <a:defRPr sz="1200" kern="1200">
          <a:solidFill>
            <a:srgbClr val="3E3E3E"/>
          </a:solidFill>
          <a:latin typeface="Arial"/>
          <a:ea typeface="ＭＳ Ｐゴシック" charset="-128"/>
          <a:cs typeface="ＭＳ Ｐゴシック" charset="0"/>
        </a:defRPr>
      </a:lvl1pPr>
      <a:lvl2pPr marL="514350" indent="-285750" algn="l" defTabSz="457200" rtl="0" eaLnBrk="1" fontAlgn="base" hangingPunct="1">
        <a:spcBef>
          <a:spcPct val="20000"/>
        </a:spcBef>
        <a:spcAft>
          <a:spcPct val="0"/>
        </a:spcAft>
        <a:buClr>
          <a:schemeClr val="tx1"/>
        </a:buClr>
        <a:buFont typeface="Arial" pitchFamily="34" charset="0"/>
        <a:buChar char="–"/>
        <a:defRPr sz="1400" kern="1200">
          <a:solidFill>
            <a:srgbClr val="4D4D4D"/>
          </a:solidFill>
          <a:latin typeface="Arial"/>
          <a:ea typeface="ＭＳ Ｐゴシック" charset="-128"/>
          <a:cs typeface="Arial"/>
        </a:defRPr>
      </a:lvl2pPr>
      <a:lvl3pPr marL="684213" indent="-230188" algn="l" defTabSz="457200" rtl="0" eaLnBrk="1" fontAlgn="base" hangingPunct="1">
        <a:spcBef>
          <a:spcPct val="20000"/>
        </a:spcBef>
        <a:spcAft>
          <a:spcPct val="0"/>
        </a:spcAft>
        <a:buClr>
          <a:schemeClr val="tx1"/>
        </a:buClr>
        <a:buFont typeface="Arial" pitchFamily="34" charset="0"/>
        <a:buChar char="–"/>
        <a:defRPr sz="1400" kern="1200">
          <a:solidFill>
            <a:schemeClr val="tx1"/>
          </a:solidFill>
          <a:latin typeface="Arial"/>
          <a:ea typeface="Arial" charset="0"/>
          <a:cs typeface="Arial"/>
        </a:defRPr>
      </a:lvl3pPr>
      <a:lvl4pPr algn="l" defTabSz="457200" rtl="0" eaLnBrk="1" fontAlgn="base" hangingPunct="1">
        <a:spcBef>
          <a:spcPct val="20000"/>
        </a:spcBef>
        <a:spcAft>
          <a:spcPct val="0"/>
        </a:spcAft>
        <a:buFont typeface="Arial" pitchFamily="34" charset="0"/>
        <a:defRPr sz="1400" kern="1200">
          <a:solidFill>
            <a:schemeClr val="tx1"/>
          </a:solidFill>
          <a:latin typeface="Arial"/>
          <a:ea typeface="Arial" charset="0"/>
          <a:cs typeface="Arial"/>
        </a:defRPr>
      </a:lvl4pPr>
      <a:lvl5pPr marL="1146175" indent="-285750" algn="l" defTabSz="457200" rtl="0" eaLnBrk="1" fontAlgn="base" hangingPunct="1">
        <a:spcBef>
          <a:spcPct val="20000"/>
        </a:spcBef>
        <a:spcAft>
          <a:spcPct val="0"/>
        </a:spcAft>
        <a:buFont typeface="Arial" pitchFamily="34" charset="0"/>
        <a:buChar char="•"/>
        <a:defRPr sz="16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27328146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5/5/2021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156972950"/>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hyperlink" Target="http://archives.gov/"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hyperlink" Target="https://www.statearchivists.org/programs/cosa-webinar-series/" TargetMode="External"/><Relationship Id="rId2" Type="http://schemas.openxmlformats.org/officeDocument/2006/relationships/hyperlink" Target="https://www.statearchivists.org/programs/state-electronic-records-initiative/seri-webinars/"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hyperlink" Target="http://www.statearchivists.org/" TargetMode="External"/><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www.youtube.com/user/StateArchivists/" TargetMode="External"/><Relationship Id="rId5" Type="http://schemas.openxmlformats.org/officeDocument/2006/relationships/hyperlink" Target="http://www.facebook.com/CouncilOfStateArchivists" TargetMode="External"/><Relationship Id="rId4" Type="http://schemas.openxmlformats.org/officeDocument/2006/relationships/hyperlink" Target="https://www.statearchivists.org/resource-center/"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archives.gov/"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www.archives.gov/social-media" TargetMode="External"/><Relationship Id="rId4" Type="http://schemas.openxmlformats.org/officeDocument/2006/relationships/hyperlink" Target="http://www.facebook.com/usnationalarchive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57" name="Rectangle 5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59" name="Rectangle 5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61" name="Rectangle 6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63" name="Freeform: Shape 6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8EF74A7D-4E59-47FD-81F2-D7E49CD03582}"/>
              </a:ext>
            </a:extLst>
          </p:cNvPr>
          <p:cNvSpPr>
            <a:spLocks noGrp="1"/>
          </p:cNvSpPr>
          <p:nvPr>
            <p:ph type="ctrTitle"/>
          </p:nvPr>
        </p:nvSpPr>
        <p:spPr>
          <a:xfrm>
            <a:off x="660042" y="2767105"/>
            <a:ext cx="2880828" cy="3071907"/>
          </a:xfrm>
        </p:spPr>
        <p:txBody>
          <a:bodyPr anchor="t">
            <a:normAutofit/>
          </a:bodyPr>
          <a:lstStyle/>
          <a:p>
            <a:pPr algn="l"/>
            <a:br>
              <a:rPr lang="en-US" sz="3100" b="1" dirty="0">
                <a:solidFill>
                  <a:srgbClr val="FFFFFF"/>
                </a:solidFill>
              </a:rPr>
            </a:br>
            <a:r>
              <a:rPr lang="en-US" sz="3100" b="1" dirty="0" err="1">
                <a:solidFill>
                  <a:srgbClr val="FFFFFF"/>
                </a:solidFill>
              </a:rPr>
              <a:t>CoSA</a:t>
            </a:r>
            <a:r>
              <a:rPr lang="en-US" sz="3100" b="1" dirty="0">
                <a:solidFill>
                  <a:srgbClr val="FFFFFF"/>
                </a:solidFill>
              </a:rPr>
              <a:t>-NARA Webinar</a:t>
            </a:r>
          </a:p>
        </p:txBody>
      </p:sp>
      <p:sp>
        <p:nvSpPr>
          <p:cNvPr id="3" name="Subtitle 2">
            <a:extLst>
              <a:ext uri="{FF2B5EF4-FFF2-40B4-BE49-F238E27FC236}">
                <a16:creationId xmlns:a16="http://schemas.microsoft.com/office/drawing/2014/main" id="{76B3F09A-E65B-4EE6-A273-F8AB450AA9AD}"/>
              </a:ext>
            </a:extLst>
          </p:cNvPr>
          <p:cNvSpPr>
            <a:spLocks noGrp="1"/>
          </p:cNvSpPr>
          <p:nvPr>
            <p:ph type="subTitle" idx="1"/>
          </p:nvPr>
        </p:nvSpPr>
        <p:spPr>
          <a:xfrm>
            <a:off x="660041" y="806824"/>
            <a:ext cx="2919739" cy="1494117"/>
          </a:xfrm>
        </p:spPr>
        <p:txBody>
          <a:bodyPr anchor="b">
            <a:normAutofit/>
          </a:bodyPr>
          <a:lstStyle/>
          <a:p>
            <a:pPr algn="l">
              <a:spcBef>
                <a:spcPts val="0"/>
              </a:spcBef>
              <a:spcAft>
                <a:spcPts val="600"/>
              </a:spcAft>
            </a:pPr>
            <a:endParaRPr lang="en-US" sz="2000" b="1" dirty="0">
              <a:solidFill>
                <a:srgbClr val="FFFFFF"/>
              </a:solidFill>
              <a:effectLst>
                <a:outerShdw blurRad="38100" dist="38100" dir="2700000" algn="tl">
                  <a:srgbClr val="000000">
                    <a:alpha val="43137"/>
                  </a:srgbClr>
                </a:outerShdw>
              </a:effectLst>
            </a:endParaRPr>
          </a:p>
          <a:p>
            <a:pPr algn="l">
              <a:spcBef>
                <a:spcPts val="0"/>
              </a:spcBef>
              <a:spcAft>
                <a:spcPts val="600"/>
              </a:spcAft>
            </a:pPr>
            <a:r>
              <a:rPr lang="en-US" sz="2000" b="1" dirty="0">
                <a:solidFill>
                  <a:srgbClr val="FFFFFF"/>
                </a:solidFill>
              </a:rPr>
              <a:t>May 6, 2021</a:t>
            </a:r>
          </a:p>
          <a:p>
            <a:pPr algn="l">
              <a:spcBef>
                <a:spcPts val="0"/>
              </a:spcBef>
              <a:spcAft>
                <a:spcPts val="600"/>
              </a:spcAft>
            </a:pPr>
            <a:r>
              <a:rPr lang="nl-NL" sz="2000" b="1" dirty="0">
                <a:solidFill>
                  <a:srgbClr val="FFFFFF"/>
                </a:solidFill>
              </a:rPr>
              <a:t>2 pm Eastern</a:t>
            </a:r>
            <a:endParaRPr lang="en-US" sz="2000" b="1" dirty="0">
              <a:solidFill>
                <a:srgbClr val="FFFFFF"/>
              </a:solidFill>
            </a:endParaRPr>
          </a:p>
        </p:txBody>
      </p:sp>
      <p:pic>
        <p:nvPicPr>
          <p:cNvPr id="25" name="Picture 24" descr="Logo&#10;&#10;Description automatically generated">
            <a:extLst>
              <a:ext uri="{FF2B5EF4-FFF2-40B4-BE49-F238E27FC236}">
                <a16:creationId xmlns:a16="http://schemas.microsoft.com/office/drawing/2014/main" id="{26A1115E-7DB1-4E19-9059-6C96A3FB1165}"/>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4346678" y="361030"/>
            <a:ext cx="7225748" cy="1318697"/>
          </a:xfrm>
          <a:prstGeom prst="rect">
            <a:avLst/>
          </a:prstGeom>
          <a:noFill/>
        </p:spPr>
      </p:pic>
      <p:sp>
        <p:nvSpPr>
          <p:cNvPr id="11" name="TextBox 10">
            <a:extLst>
              <a:ext uri="{FF2B5EF4-FFF2-40B4-BE49-F238E27FC236}">
                <a16:creationId xmlns:a16="http://schemas.microsoft.com/office/drawing/2014/main" id="{EBF33DA2-76E7-4F2D-A6A7-6D55EC70CCB8}"/>
              </a:ext>
            </a:extLst>
          </p:cNvPr>
          <p:cNvSpPr txBox="1"/>
          <p:nvPr/>
        </p:nvSpPr>
        <p:spPr>
          <a:xfrm rot="10800000" flipV="1">
            <a:off x="4601047" y="6235359"/>
            <a:ext cx="5879921" cy="261610"/>
          </a:xfrm>
          <a:prstGeom prst="rect">
            <a:avLst/>
          </a:prstGeom>
          <a:noFill/>
        </p:spPr>
        <p:txBody>
          <a:bodyPr wrap="square">
            <a:spAutoFit/>
          </a:bodyPr>
          <a:lstStyle/>
          <a:p>
            <a:pPr defTabSz="914377"/>
            <a:r>
              <a:rPr lang="en-US" sz="1100" dirty="0">
                <a:solidFill>
                  <a:prstClr val="black"/>
                </a:solidFill>
                <a:latin typeface="Calibri" panose="020F0502020204030204"/>
              </a:rPr>
              <a:t>Disclaimer:  This webinar is being recorded and will be available for viewing on the CoSA website.</a:t>
            </a:r>
          </a:p>
        </p:txBody>
      </p:sp>
      <p:pic>
        <p:nvPicPr>
          <p:cNvPr id="5" name="Picture 4">
            <a:extLst>
              <a:ext uri="{FF2B5EF4-FFF2-40B4-BE49-F238E27FC236}">
                <a16:creationId xmlns:a16="http://schemas.microsoft.com/office/drawing/2014/main" id="{EE903B6C-970D-429D-B1AD-0F8989A1C567}"/>
              </a:ext>
            </a:extLst>
          </p:cNvPr>
          <p:cNvPicPr>
            <a:picLocks noChangeAspect="1"/>
          </p:cNvPicPr>
          <p:nvPr/>
        </p:nvPicPr>
        <p:blipFill>
          <a:blip r:embed="rId3"/>
          <a:stretch>
            <a:fillRect/>
          </a:stretch>
        </p:blipFill>
        <p:spPr>
          <a:xfrm>
            <a:off x="5198996" y="1938938"/>
            <a:ext cx="5521112" cy="1656334"/>
          </a:xfrm>
          <a:prstGeom prst="rect">
            <a:avLst/>
          </a:prstGeom>
        </p:spPr>
      </p:pic>
      <p:sp>
        <p:nvSpPr>
          <p:cNvPr id="7" name="TextBox 6">
            <a:extLst>
              <a:ext uri="{FF2B5EF4-FFF2-40B4-BE49-F238E27FC236}">
                <a16:creationId xmlns:a16="http://schemas.microsoft.com/office/drawing/2014/main" id="{E593FB79-E0F6-4F33-86F9-59E59A640B38}"/>
              </a:ext>
            </a:extLst>
          </p:cNvPr>
          <p:cNvSpPr txBox="1"/>
          <p:nvPr/>
        </p:nvSpPr>
        <p:spPr>
          <a:xfrm>
            <a:off x="4974086" y="4156054"/>
            <a:ext cx="6760711" cy="1754326"/>
          </a:xfrm>
          <a:prstGeom prst="rect">
            <a:avLst/>
          </a:prstGeom>
          <a:noFill/>
        </p:spPr>
        <p:txBody>
          <a:bodyPr wrap="square" rtlCol="0">
            <a:spAutoFit/>
          </a:bodyPr>
          <a:lstStyle/>
          <a:p>
            <a:r>
              <a:rPr lang="en-US" sz="3600" b="1" dirty="0"/>
              <a:t>Reference during COVID at NARA and the Alabama Department of Archives and History</a:t>
            </a:r>
            <a:endParaRPr lang="en-US" dirty="0"/>
          </a:p>
        </p:txBody>
      </p:sp>
    </p:spTree>
    <p:extLst>
      <p:ext uri="{BB962C8B-B14F-4D97-AF65-F5344CB8AC3E}">
        <p14:creationId xmlns:p14="http://schemas.microsoft.com/office/powerpoint/2010/main" val="2935986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1"/>
          <p:cNvSpPr txBox="1"/>
          <p:nvPr/>
        </p:nvSpPr>
        <p:spPr>
          <a:xfrm>
            <a:off x="226800" y="1429233"/>
            <a:ext cx="11738400" cy="44892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pPr>
            <a:r>
              <a:rPr lang="en" sz="3333" kern="0">
                <a:solidFill>
                  <a:srgbClr val="000000"/>
                </a:solidFill>
                <a:latin typeface="Merriweather"/>
                <a:ea typeface="Merriweather"/>
                <a:cs typeface="Merriweather"/>
                <a:sym typeface="Merriweather"/>
              </a:rPr>
              <a:t>Archives 2 closed in March 2020</a:t>
            </a:r>
            <a:endParaRPr sz="3333" kern="0">
              <a:solidFill>
                <a:srgbClr val="000000"/>
              </a:solidFill>
              <a:latin typeface="Merriweather"/>
              <a:ea typeface="Merriweather"/>
              <a:cs typeface="Merriweather"/>
              <a:sym typeface="Merriweather"/>
            </a:endParaRPr>
          </a:p>
          <a:p>
            <a:pPr defTabSz="1219170">
              <a:lnSpc>
                <a:spcPct val="115000"/>
              </a:lnSpc>
              <a:buClr>
                <a:srgbClr val="000000"/>
              </a:buClr>
            </a:pPr>
            <a:endParaRPr sz="1867" kern="0">
              <a:solidFill>
                <a:srgbClr val="000000"/>
              </a:solidFill>
              <a:latin typeface="Merriweather"/>
              <a:ea typeface="Merriweather"/>
              <a:cs typeface="Merriweather"/>
              <a:sym typeface="Merriweather"/>
            </a:endParaRPr>
          </a:p>
          <a:p>
            <a:pPr marL="609585" defTabSz="1219170">
              <a:lnSpc>
                <a:spcPct val="115000"/>
              </a:lnSpc>
              <a:buClr>
                <a:srgbClr val="000000"/>
              </a:buClr>
            </a:pPr>
            <a:endParaRPr sz="1867" kern="0">
              <a:solidFill>
                <a:srgbClr val="000000"/>
              </a:solidFill>
              <a:latin typeface="Merriweather"/>
              <a:ea typeface="Merriweather"/>
              <a:cs typeface="Merriweather"/>
              <a:sym typeface="Merriweather"/>
            </a:endParaRPr>
          </a:p>
          <a:p>
            <a:pPr algn="ctr" defTabSz="1219170">
              <a:lnSpc>
                <a:spcPct val="115000"/>
              </a:lnSpc>
              <a:buClr>
                <a:srgbClr val="000000"/>
              </a:buClr>
            </a:pPr>
            <a:endParaRPr sz="4000" kern="0">
              <a:solidFill>
                <a:srgbClr val="000000"/>
              </a:solidFill>
              <a:latin typeface="Merriweather"/>
              <a:ea typeface="Merriweather"/>
              <a:cs typeface="Merriweather"/>
              <a:sym typeface="Merriweather"/>
            </a:endParaRPr>
          </a:p>
        </p:txBody>
      </p:sp>
      <p:pic>
        <p:nvPicPr>
          <p:cNvPr id="52" name="Google Shape;52;p11"/>
          <p:cNvPicPr preferRelativeResize="0"/>
          <p:nvPr/>
        </p:nvPicPr>
        <p:blipFill>
          <a:blip r:embed="rId3">
            <a:alphaModFix/>
          </a:blip>
          <a:stretch>
            <a:fillRect/>
          </a:stretch>
        </p:blipFill>
        <p:spPr>
          <a:xfrm>
            <a:off x="1858434" y="2192448"/>
            <a:ext cx="3436567" cy="2531600"/>
          </a:xfrm>
          <a:prstGeom prst="rect">
            <a:avLst/>
          </a:prstGeom>
          <a:noFill/>
          <a:ln w="9525" cap="flat" cmpd="sng">
            <a:solidFill>
              <a:srgbClr val="595959"/>
            </a:solidFill>
            <a:prstDash val="solid"/>
            <a:round/>
            <a:headEnd type="none" w="sm" len="sm"/>
            <a:tailEnd type="none" w="sm" len="sm"/>
          </a:ln>
        </p:spPr>
      </p:pic>
      <p:pic>
        <p:nvPicPr>
          <p:cNvPr id="53" name="Google Shape;53;p11"/>
          <p:cNvPicPr preferRelativeResize="0"/>
          <p:nvPr/>
        </p:nvPicPr>
        <p:blipFill>
          <a:blip r:embed="rId4">
            <a:alphaModFix/>
          </a:blip>
          <a:stretch>
            <a:fillRect/>
          </a:stretch>
        </p:blipFill>
        <p:spPr>
          <a:xfrm>
            <a:off x="6096000" y="2318085"/>
            <a:ext cx="4560600" cy="2280300"/>
          </a:xfrm>
          <a:prstGeom prst="rect">
            <a:avLst/>
          </a:prstGeom>
          <a:noFill/>
          <a:ln>
            <a:noFill/>
          </a:ln>
        </p:spPr>
      </p:pic>
      <p:sp>
        <p:nvSpPr>
          <p:cNvPr id="54" name="Google Shape;54;p11"/>
          <p:cNvSpPr txBox="1"/>
          <p:nvPr/>
        </p:nvSpPr>
        <p:spPr>
          <a:xfrm>
            <a:off x="1037800" y="4845367"/>
            <a:ext cx="4257200" cy="1194326"/>
          </a:xfrm>
          <a:prstGeom prst="rect">
            <a:avLst/>
          </a:prstGeom>
          <a:noFill/>
          <a:ln>
            <a:noFill/>
          </a:ln>
        </p:spPr>
        <p:txBody>
          <a:bodyPr spcFirstLastPara="1" wrap="square" lIns="121900" tIns="121900" rIns="121900" bIns="121900" anchor="t" anchorCtr="0">
            <a:spAutoFit/>
          </a:bodyPr>
          <a:lstStyle/>
          <a:p>
            <a:pPr marL="609585" algn="ctr" defTabSz="1219170">
              <a:lnSpc>
                <a:spcPct val="115000"/>
              </a:lnSpc>
              <a:buClr>
                <a:srgbClr val="000000"/>
              </a:buClr>
              <a:buSzPts val="1100"/>
            </a:pPr>
            <a:r>
              <a:rPr lang="en" sz="1867" kern="0">
                <a:solidFill>
                  <a:srgbClr val="000000"/>
                </a:solidFill>
                <a:latin typeface="Merriweather"/>
                <a:ea typeface="Merriweather"/>
                <a:cs typeface="Merriweather"/>
                <a:sym typeface="Merriweather"/>
              </a:rPr>
              <a:t>Closed to researchers on March 13, 2020</a:t>
            </a:r>
            <a:endParaRPr sz="1867" kern="0">
              <a:solidFill>
                <a:srgbClr val="000000"/>
              </a:solidFill>
              <a:latin typeface="Merriweather"/>
              <a:ea typeface="Merriweather"/>
              <a:cs typeface="Merriweather"/>
              <a:sym typeface="Merriweather"/>
            </a:endParaRPr>
          </a:p>
          <a:p>
            <a:pPr defTabSz="1219170">
              <a:buClr>
                <a:srgbClr val="000000"/>
              </a:buClr>
            </a:pPr>
            <a:endParaRPr sz="1867" kern="0">
              <a:solidFill>
                <a:srgbClr val="000000"/>
              </a:solidFill>
              <a:latin typeface="Arial"/>
              <a:cs typeface="Arial"/>
              <a:sym typeface="Arial"/>
            </a:endParaRPr>
          </a:p>
        </p:txBody>
      </p:sp>
      <p:sp>
        <p:nvSpPr>
          <p:cNvPr id="55" name="Google Shape;55;p11"/>
          <p:cNvSpPr txBox="1"/>
          <p:nvPr/>
        </p:nvSpPr>
        <p:spPr>
          <a:xfrm>
            <a:off x="6247700" y="4845367"/>
            <a:ext cx="4257200" cy="1194326"/>
          </a:xfrm>
          <a:prstGeom prst="rect">
            <a:avLst/>
          </a:prstGeom>
          <a:noFill/>
          <a:ln>
            <a:noFill/>
          </a:ln>
        </p:spPr>
        <p:txBody>
          <a:bodyPr spcFirstLastPara="1" wrap="square" lIns="121900" tIns="121900" rIns="121900" bIns="121900" anchor="t" anchorCtr="0">
            <a:spAutoFit/>
          </a:bodyPr>
          <a:lstStyle/>
          <a:p>
            <a:pPr marL="609585" algn="ctr" defTabSz="1219170">
              <a:lnSpc>
                <a:spcPct val="115000"/>
              </a:lnSpc>
              <a:buClr>
                <a:srgbClr val="000000"/>
              </a:buClr>
            </a:pPr>
            <a:r>
              <a:rPr lang="en" sz="1867" kern="0">
                <a:solidFill>
                  <a:srgbClr val="000000"/>
                </a:solidFill>
                <a:latin typeface="Merriweather"/>
                <a:ea typeface="Merriweather"/>
                <a:cs typeface="Merriweather"/>
                <a:sym typeface="Merriweather"/>
              </a:rPr>
              <a:t>Closed to staff</a:t>
            </a:r>
            <a:endParaRPr sz="1867" kern="0">
              <a:solidFill>
                <a:srgbClr val="000000"/>
              </a:solidFill>
              <a:latin typeface="Merriweather"/>
              <a:ea typeface="Merriweather"/>
              <a:cs typeface="Merriweather"/>
              <a:sym typeface="Merriweather"/>
            </a:endParaRPr>
          </a:p>
          <a:p>
            <a:pPr marL="609585" algn="ctr" defTabSz="1219170">
              <a:lnSpc>
                <a:spcPct val="115000"/>
              </a:lnSpc>
              <a:buClr>
                <a:srgbClr val="000000"/>
              </a:buClr>
            </a:pPr>
            <a:r>
              <a:rPr lang="en" sz="1867" kern="0">
                <a:solidFill>
                  <a:srgbClr val="000000"/>
                </a:solidFill>
                <a:latin typeface="Merriweather"/>
                <a:ea typeface="Merriweather"/>
                <a:cs typeface="Merriweather"/>
                <a:sym typeface="Merriweather"/>
              </a:rPr>
              <a:t>on March 30, 2020</a:t>
            </a:r>
            <a:endParaRPr sz="1867" kern="0">
              <a:solidFill>
                <a:srgbClr val="000000"/>
              </a:solidFill>
              <a:latin typeface="Merriweather"/>
              <a:ea typeface="Merriweather"/>
              <a:cs typeface="Merriweather"/>
              <a:sym typeface="Merriweather"/>
            </a:endParaRPr>
          </a:p>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graphicFrame>
        <p:nvGraphicFramePr>
          <p:cNvPr id="60" name="Google Shape;60;p12"/>
          <p:cNvGraphicFramePr/>
          <p:nvPr>
            <p:extLst>
              <p:ext uri="{D42A27DB-BD31-4B8C-83A1-F6EECF244321}">
                <p14:modId xmlns:p14="http://schemas.microsoft.com/office/powerpoint/2010/main" val="3888057564"/>
              </p:ext>
            </p:extLst>
          </p:nvPr>
        </p:nvGraphicFramePr>
        <p:xfrm>
          <a:off x="0" y="1282701"/>
          <a:ext cx="12192000" cy="5173240"/>
        </p:xfrm>
        <a:graphic>
          <a:graphicData uri="http://schemas.openxmlformats.org/drawingml/2006/table">
            <a:tbl>
              <a:tblPr>
                <a:noFill/>
              </a:tblPr>
              <a:tblGrid>
                <a:gridCol w="3401592">
                  <a:extLst>
                    <a:ext uri="{9D8B030D-6E8A-4147-A177-3AD203B41FA5}">
                      <a16:colId xmlns:a16="http://schemas.microsoft.com/office/drawing/2014/main" val="20000"/>
                    </a:ext>
                  </a:extLst>
                </a:gridCol>
                <a:gridCol w="5550739">
                  <a:extLst>
                    <a:ext uri="{9D8B030D-6E8A-4147-A177-3AD203B41FA5}">
                      <a16:colId xmlns:a16="http://schemas.microsoft.com/office/drawing/2014/main" val="20001"/>
                    </a:ext>
                  </a:extLst>
                </a:gridCol>
                <a:gridCol w="1118604">
                  <a:extLst>
                    <a:ext uri="{9D8B030D-6E8A-4147-A177-3AD203B41FA5}">
                      <a16:colId xmlns:a16="http://schemas.microsoft.com/office/drawing/2014/main" val="20002"/>
                    </a:ext>
                  </a:extLst>
                </a:gridCol>
                <a:gridCol w="2121065">
                  <a:extLst>
                    <a:ext uri="{9D8B030D-6E8A-4147-A177-3AD203B41FA5}">
                      <a16:colId xmlns:a16="http://schemas.microsoft.com/office/drawing/2014/main" val="20003"/>
                    </a:ext>
                  </a:extLst>
                </a:gridCol>
              </a:tblGrid>
              <a:tr h="663726">
                <a:tc gridSpan="4">
                  <a:txBody>
                    <a:bodyPr/>
                    <a:lstStyle/>
                    <a:p>
                      <a:pPr marL="0" lvl="0" indent="0" algn="ctr" rtl="0">
                        <a:spcBef>
                          <a:spcPts val="0"/>
                        </a:spcBef>
                        <a:spcAft>
                          <a:spcPts val="0"/>
                        </a:spcAft>
                        <a:buNone/>
                      </a:pPr>
                      <a:r>
                        <a:rPr lang="en" sz="3200">
                          <a:solidFill>
                            <a:srgbClr val="FFFFFF"/>
                          </a:solidFill>
                          <a:latin typeface="Merriweather"/>
                          <a:ea typeface="Merriweather"/>
                          <a:cs typeface="Merriweather"/>
                          <a:sym typeface="Merriweather"/>
                        </a:rPr>
                        <a:t>Resources Available Remotely</a:t>
                      </a:r>
                      <a:endParaRPr sz="3200">
                        <a:solidFill>
                          <a:srgbClr val="FFFFFF"/>
                        </a:solidFill>
                        <a:latin typeface="Merriweather"/>
                        <a:ea typeface="Merriweather"/>
                        <a:cs typeface="Merriweather"/>
                        <a:sym typeface="Merriweather"/>
                      </a:endParaRPr>
                    </a:p>
                  </a:txBody>
                  <a:tcPr marL="121900" marR="121900" marT="121900" marB="121900">
                    <a:lnB w="9525" cap="flat" cmpd="sng">
                      <a:solidFill>
                        <a:srgbClr val="1C4587"/>
                      </a:solidFill>
                      <a:prstDash val="solid"/>
                      <a:round/>
                      <a:headEnd type="none" w="sm" len="sm"/>
                      <a:tailEnd type="none" w="sm" len="sm"/>
                    </a:lnB>
                    <a:solidFill>
                      <a:srgbClr val="07376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12637">
                <a:tc>
                  <a:txBody>
                    <a:bodyPr/>
                    <a:lstStyle/>
                    <a:p>
                      <a:pPr marL="0" lvl="0" indent="0" algn="ctr" rtl="0">
                        <a:spcBef>
                          <a:spcPts val="0"/>
                        </a:spcBef>
                        <a:spcAft>
                          <a:spcPts val="0"/>
                        </a:spcAft>
                        <a:buNone/>
                      </a:pPr>
                      <a:r>
                        <a:rPr lang="en" sz="2500">
                          <a:solidFill>
                            <a:srgbClr val="434343"/>
                          </a:solidFill>
                        </a:rPr>
                        <a:t>Web-Based Resources</a:t>
                      </a:r>
                      <a:endParaRPr sz="2500">
                        <a:solidFill>
                          <a:srgbClr val="434343"/>
                        </a:solidFill>
                      </a:endParaRPr>
                    </a:p>
                  </a:txBody>
                  <a:tcPr marL="121900" marR="121900" marT="121900" marB="121900">
                    <a:lnL w="9525" cap="flat" cmpd="sng">
                      <a:solidFill>
                        <a:srgbClr val="1C4587"/>
                      </a:solidFill>
                      <a:prstDash val="solid"/>
                      <a:round/>
                      <a:headEnd type="none" w="sm" len="sm"/>
                      <a:tailEnd type="none" w="sm" len="sm"/>
                    </a:lnL>
                    <a:lnR w="9525" cap="flat" cmpd="sng">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solidFill>
                      <a:srgbClr val="D5EDFF"/>
                    </a:solidFill>
                  </a:tcPr>
                </a:tc>
                <a:tc>
                  <a:txBody>
                    <a:bodyPr/>
                    <a:lstStyle/>
                    <a:p>
                      <a:pPr marL="0" lvl="0" indent="0" algn="ctr" rtl="0">
                        <a:spcBef>
                          <a:spcPts val="0"/>
                        </a:spcBef>
                        <a:spcAft>
                          <a:spcPts val="0"/>
                        </a:spcAft>
                        <a:buNone/>
                      </a:pPr>
                      <a:r>
                        <a:rPr lang="en" sz="2500">
                          <a:solidFill>
                            <a:srgbClr val="434343"/>
                          </a:solidFill>
                        </a:rPr>
                        <a:t>National Archives Catalog</a:t>
                      </a:r>
                      <a:endParaRPr sz="2500">
                        <a:solidFill>
                          <a:srgbClr val="434343"/>
                        </a:solidFill>
                      </a:endParaRPr>
                    </a:p>
                  </a:txBody>
                  <a:tcPr marL="121900" marR="121900" marT="121900" marB="121900">
                    <a:lnL w="9525" cap="flat" cmpd="sng">
                      <a:solidFill>
                        <a:srgbClr val="1C4587"/>
                      </a:solidFill>
                      <a:prstDash val="solid"/>
                      <a:round/>
                      <a:headEnd type="none" w="sm" len="sm"/>
                      <a:tailEnd type="none" w="sm" len="sm"/>
                    </a:lnL>
                    <a:lnR w="9525" cap="flat" cmpd="sng">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solidFill>
                      <a:srgbClr val="D5EDFF"/>
                    </a:solidFill>
                  </a:tcPr>
                </a:tc>
                <a:tc gridSpan="2">
                  <a:txBody>
                    <a:bodyPr/>
                    <a:lstStyle/>
                    <a:p>
                      <a:pPr marL="0" lvl="0" indent="0" algn="ctr" rtl="0">
                        <a:spcBef>
                          <a:spcPts val="0"/>
                        </a:spcBef>
                        <a:spcAft>
                          <a:spcPts val="0"/>
                        </a:spcAft>
                        <a:buNone/>
                      </a:pPr>
                      <a:r>
                        <a:rPr lang="en" sz="2500">
                          <a:solidFill>
                            <a:srgbClr val="434343"/>
                          </a:solidFill>
                        </a:rPr>
                        <a:t>Partner Sites</a:t>
                      </a:r>
                      <a:endParaRPr sz="2500">
                        <a:solidFill>
                          <a:srgbClr val="434343"/>
                        </a:solidFill>
                      </a:endParaRPr>
                    </a:p>
                  </a:txBody>
                  <a:tcPr marL="121900" marR="121900" marT="121900" marB="121900">
                    <a:lnL w="9525" cap="flat" cmpd="sng">
                      <a:solidFill>
                        <a:srgbClr val="1C4587"/>
                      </a:solidFill>
                      <a:prstDash val="solid"/>
                      <a:round/>
                      <a:headEnd type="none" w="sm" len="sm"/>
                      <a:tailEnd type="none" w="sm" len="sm"/>
                    </a:lnL>
                    <a:lnR w="9525" cap="flat" cmpd="sng">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solidFill>
                      <a:srgbClr val="D5EDFF"/>
                    </a:solidFill>
                  </a:tcPr>
                </a:tc>
                <a:tc hMerge="1">
                  <a:txBody>
                    <a:bodyPr/>
                    <a:lstStyle/>
                    <a:p>
                      <a:endParaRPr lang="en-US"/>
                    </a:p>
                  </a:txBody>
                  <a:tcPr/>
                </a:tc>
                <a:extLst>
                  <a:ext uri="{0D108BD9-81ED-4DB2-BD59-A6C34878D82A}">
                    <a16:rowId xmlns:a16="http://schemas.microsoft.com/office/drawing/2014/main" val="10001"/>
                  </a:ext>
                </a:extLst>
              </a:tr>
              <a:tr h="1258347">
                <a:tc rowSpan="3">
                  <a:txBody>
                    <a:bodyPr/>
                    <a:lstStyle/>
                    <a:p>
                      <a:pPr marL="0" lvl="0" indent="0" algn="l" rtl="0">
                        <a:spcBef>
                          <a:spcPts val="0"/>
                        </a:spcBef>
                        <a:spcAft>
                          <a:spcPts val="0"/>
                        </a:spcAft>
                        <a:buNone/>
                      </a:pPr>
                      <a:r>
                        <a:rPr lang="en" sz="1600" b="1" dirty="0">
                          <a:solidFill>
                            <a:srgbClr val="073763"/>
                          </a:solidFill>
                        </a:rPr>
                        <a:t>▪</a:t>
                      </a:r>
                      <a:r>
                        <a:rPr lang="en" sz="2500" b="1" dirty="0">
                          <a:solidFill>
                            <a:srgbClr val="3D85C6"/>
                          </a:solidFill>
                        </a:rPr>
                        <a:t> </a:t>
                      </a:r>
                      <a:r>
                        <a:rPr lang="en" sz="2500" dirty="0"/>
                        <a:t>FRUS</a:t>
                      </a:r>
                      <a:endParaRPr sz="2500" dirty="0"/>
                    </a:p>
                    <a:p>
                      <a:pPr marL="0" lvl="0" indent="0" algn="l" rtl="0">
                        <a:spcBef>
                          <a:spcPts val="0"/>
                        </a:spcBef>
                        <a:spcAft>
                          <a:spcPts val="0"/>
                        </a:spcAft>
                        <a:buNone/>
                      </a:pPr>
                      <a:r>
                        <a:rPr lang="en" sz="1600" b="1" dirty="0">
                          <a:solidFill>
                            <a:srgbClr val="073763"/>
                          </a:solidFill>
                        </a:rPr>
                        <a:t>▪</a:t>
                      </a:r>
                      <a:r>
                        <a:rPr lang="en" sz="2500" b="1" dirty="0">
                          <a:solidFill>
                            <a:srgbClr val="3D85C6"/>
                          </a:solidFill>
                        </a:rPr>
                        <a:t> </a:t>
                      </a:r>
                      <a:r>
                        <a:rPr lang="en" sz="2500" dirty="0"/>
                        <a:t>CREST</a:t>
                      </a:r>
                      <a:endParaRPr sz="2500" dirty="0"/>
                    </a:p>
                    <a:p>
                      <a:pPr marL="0" lvl="0" indent="0" algn="l" rtl="0">
                        <a:spcBef>
                          <a:spcPts val="0"/>
                        </a:spcBef>
                        <a:spcAft>
                          <a:spcPts val="0"/>
                        </a:spcAft>
                        <a:buNone/>
                      </a:pPr>
                      <a:r>
                        <a:rPr lang="en" sz="1600" b="1" dirty="0">
                          <a:solidFill>
                            <a:srgbClr val="073763"/>
                          </a:solidFill>
                        </a:rPr>
                        <a:t>▪</a:t>
                      </a:r>
                      <a:r>
                        <a:rPr lang="en" sz="2500" b="1" dirty="0">
                          <a:solidFill>
                            <a:srgbClr val="3D85C6"/>
                          </a:solidFill>
                        </a:rPr>
                        <a:t> </a:t>
                      </a:r>
                      <a:r>
                        <a:rPr lang="en" sz="2500" dirty="0"/>
                        <a:t>FBI Vault</a:t>
                      </a:r>
                      <a:endParaRPr sz="2500" dirty="0"/>
                    </a:p>
                    <a:p>
                      <a:pPr marL="0" lvl="0" indent="0" algn="l" rtl="0">
                        <a:spcBef>
                          <a:spcPts val="0"/>
                        </a:spcBef>
                        <a:spcAft>
                          <a:spcPts val="0"/>
                        </a:spcAft>
                        <a:buNone/>
                      </a:pPr>
                      <a:r>
                        <a:rPr lang="en" sz="1600" b="1" dirty="0">
                          <a:solidFill>
                            <a:srgbClr val="073763"/>
                          </a:solidFill>
                        </a:rPr>
                        <a:t>▪</a:t>
                      </a:r>
                      <a:r>
                        <a:rPr lang="en" sz="2500" b="1" dirty="0">
                          <a:solidFill>
                            <a:srgbClr val="3D85C6"/>
                          </a:solidFill>
                        </a:rPr>
                        <a:t> </a:t>
                      </a:r>
                      <a:r>
                        <a:rPr lang="en" sz="2500" dirty="0"/>
                        <a:t>HathiTrust</a:t>
                      </a:r>
                      <a:endParaRPr sz="2500" dirty="0"/>
                    </a:p>
                    <a:p>
                      <a:pPr marL="0" lvl="0" indent="0" algn="l" rtl="0">
                        <a:spcBef>
                          <a:spcPts val="0"/>
                        </a:spcBef>
                        <a:spcAft>
                          <a:spcPts val="0"/>
                        </a:spcAft>
                        <a:buNone/>
                      </a:pPr>
                      <a:r>
                        <a:rPr lang="en" sz="1600" b="1" dirty="0">
                          <a:solidFill>
                            <a:srgbClr val="073763"/>
                          </a:solidFill>
                        </a:rPr>
                        <a:t>▪</a:t>
                      </a:r>
                      <a:r>
                        <a:rPr lang="en" sz="2500" b="1" dirty="0">
                          <a:solidFill>
                            <a:srgbClr val="3D85C6"/>
                          </a:solidFill>
                        </a:rPr>
                        <a:t> </a:t>
                      </a:r>
                      <a:r>
                        <a:rPr lang="en" sz="2500" dirty="0"/>
                        <a:t>FRASER</a:t>
                      </a:r>
                      <a:endParaRPr sz="2500" dirty="0"/>
                    </a:p>
                    <a:p>
                      <a:pPr marL="0" lvl="0" indent="0" algn="l" rtl="0">
                        <a:spcBef>
                          <a:spcPts val="0"/>
                        </a:spcBef>
                        <a:spcAft>
                          <a:spcPts val="0"/>
                        </a:spcAft>
                        <a:buNone/>
                      </a:pPr>
                      <a:r>
                        <a:rPr lang="en" sz="1600" b="1" dirty="0">
                          <a:solidFill>
                            <a:srgbClr val="073763"/>
                          </a:solidFill>
                        </a:rPr>
                        <a:t>▪ </a:t>
                      </a:r>
                      <a:r>
                        <a:rPr lang="en" sz="2500" dirty="0"/>
                        <a:t>Prologue Articles</a:t>
                      </a:r>
                      <a:endParaRPr sz="2500" dirty="0"/>
                    </a:p>
                    <a:p>
                      <a:pPr marL="0" lvl="0" indent="0" algn="l" rtl="0">
                        <a:spcBef>
                          <a:spcPts val="0"/>
                        </a:spcBef>
                        <a:spcAft>
                          <a:spcPts val="0"/>
                        </a:spcAft>
                        <a:buNone/>
                      </a:pPr>
                      <a:r>
                        <a:rPr lang="en" sz="1600" b="1" dirty="0">
                          <a:solidFill>
                            <a:srgbClr val="073763"/>
                          </a:solidFill>
                        </a:rPr>
                        <a:t>▪ </a:t>
                      </a:r>
                      <a:r>
                        <a:rPr lang="en" sz="2500" dirty="0"/>
                        <a:t>NARA Blogs</a:t>
                      </a:r>
                      <a:endParaRPr sz="1500" dirty="0"/>
                    </a:p>
                    <a:p>
                      <a:pPr marL="0" lvl="0" indent="0" algn="r" rtl="0">
                        <a:spcBef>
                          <a:spcPts val="0"/>
                        </a:spcBef>
                        <a:spcAft>
                          <a:spcPts val="0"/>
                        </a:spcAft>
                        <a:buNone/>
                      </a:pPr>
                      <a:r>
                        <a:rPr lang="en" sz="1300" dirty="0"/>
                        <a:t>...to name a few</a:t>
                      </a:r>
                      <a:endParaRPr sz="1300" dirty="0"/>
                    </a:p>
                  </a:txBody>
                  <a:tcPr marL="121900" marR="121900" marT="121900" marB="121900">
                    <a:lnL w="9525" cap="flat" cmpd="sng">
                      <a:solidFill>
                        <a:srgbClr val="1C4587"/>
                      </a:solidFill>
                      <a:prstDash val="solid"/>
                      <a:round/>
                      <a:headEnd type="none" w="sm" len="sm"/>
                      <a:tailEnd type="none" w="sm" len="sm"/>
                    </a:lnL>
                    <a:lnR w="9525" cap="flat" cmpd="sng">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tcPr>
                </a:tc>
                <a:tc rowSpan="3">
                  <a:txBody>
                    <a:bodyPr/>
                    <a:lstStyle/>
                    <a:p>
                      <a:pPr marL="0" lvl="0" indent="0" algn="l" rtl="0">
                        <a:spcBef>
                          <a:spcPts val="0"/>
                        </a:spcBef>
                        <a:spcAft>
                          <a:spcPts val="0"/>
                        </a:spcAft>
                        <a:buNone/>
                      </a:pPr>
                      <a:r>
                        <a:rPr lang="en" sz="1600" b="1" dirty="0">
                          <a:solidFill>
                            <a:srgbClr val="073763"/>
                          </a:solidFill>
                        </a:rPr>
                        <a:t>▪</a:t>
                      </a:r>
                      <a:r>
                        <a:rPr lang="en" sz="2500" b="1" dirty="0">
                          <a:solidFill>
                            <a:srgbClr val="3D85C6"/>
                          </a:solidFill>
                        </a:rPr>
                        <a:t> </a:t>
                      </a:r>
                      <a:r>
                        <a:rPr lang="en" sz="1600" dirty="0"/>
                        <a:t>Navy Muster Rolls,1949-1974</a:t>
                      </a:r>
                      <a:endParaRPr sz="1600" dirty="0"/>
                    </a:p>
                    <a:p>
                      <a:pPr marL="0" lvl="0" indent="0" algn="l" rtl="0">
                        <a:spcBef>
                          <a:spcPts val="0"/>
                        </a:spcBef>
                        <a:spcAft>
                          <a:spcPts val="0"/>
                        </a:spcAft>
                        <a:buNone/>
                      </a:pPr>
                      <a:r>
                        <a:rPr lang="en" sz="1600" b="1" dirty="0">
                          <a:solidFill>
                            <a:srgbClr val="073763"/>
                          </a:solidFill>
                        </a:rPr>
                        <a:t>▪</a:t>
                      </a:r>
                      <a:r>
                        <a:rPr lang="en" sz="2500" b="1" dirty="0">
                          <a:solidFill>
                            <a:srgbClr val="3D85C6"/>
                          </a:solidFill>
                        </a:rPr>
                        <a:t> </a:t>
                      </a:r>
                      <a:r>
                        <a:rPr lang="en" sz="1600" dirty="0"/>
                        <a:t>Luftgaukommandos Downed Allied Aircraft Reports </a:t>
                      </a:r>
                      <a:endParaRPr sz="1600" dirty="0"/>
                    </a:p>
                    <a:p>
                      <a:pPr marL="0" lvl="0" indent="0" algn="l" rtl="0">
                        <a:spcBef>
                          <a:spcPts val="0"/>
                        </a:spcBef>
                        <a:spcAft>
                          <a:spcPts val="0"/>
                        </a:spcAft>
                        <a:buNone/>
                      </a:pPr>
                      <a:r>
                        <a:rPr lang="en" sz="1600" b="1" dirty="0">
                          <a:solidFill>
                            <a:srgbClr val="073763"/>
                          </a:solidFill>
                        </a:rPr>
                        <a:t>▪</a:t>
                      </a:r>
                      <a:r>
                        <a:rPr lang="en" sz="2500" b="1" dirty="0">
                          <a:solidFill>
                            <a:srgbClr val="3D85C6"/>
                          </a:solidFill>
                        </a:rPr>
                        <a:t> </a:t>
                      </a:r>
                      <a:r>
                        <a:rPr lang="en" sz="1600" dirty="0"/>
                        <a:t>“Helper” Files </a:t>
                      </a:r>
                      <a:endParaRPr sz="1600" dirty="0"/>
                    </a:p>
                    <a:p>
                      <a:pPr marL="0" lvl="0" indent="0" algn="l" rtl="0">
                        <a:spcBef>
                          <a:spcPts val="0"/>
                        </a:spcBef>
                        <a:spcAft>
                          <a:spcPts val="0"/>
                        </a:spcAft>
                        <a:buNone/>
                      </a:pPr>
                      <a:r>
                        <a:rPr lang="en" sz="1600" b="1" dirty="0">
                          <a:solidFill>
                            <a:srgbClr val="073763"/>
                          </a:solidFill>
                        </a:rPr>
                        <a:t>▪</a:t>
                      </a:r>
                      <a:r>
                        <a:rPr lang="en" sz="2500" b="1" dirty="0">
                          <a:solidFill>
                            <a:srgbClr val="3D85C6"/>
                          </a:solidFill>
                        </a:rPr>
                        <a:t> </a:t>
                      </a:r>
                      <a:r>
                        <a:rPr lang="en" sz="1600" dirty="0"/>
                        <a:t>Valorous Unit Awards, 1967-1971</a:t>
                      </a:r>
                      <a:endParaRPr sz="1600" dirty="0"/>
                    </a:p>
                    <a:p>
                      <a:pPr marL="0" lvl="0" indent="0" algn="l" rtl="0">
                        <a:spcBef>
                          <a:spcPts val="0"/>
                        </a:spcBef>
                        <a:spcAft>
                          <a:spcPts val="0"/>
                        </a:spcAft>
                        <a:buNone/>
                      </a:pPr>
                      <a:r>
                        <a:rPr lang="en" sz="1600" b="1" dirty="0">
                          <a:solidFill>
                            <a:srgbClr val="073763"/>
                          </a:solidFill>
                        </a:rPr>
                        <a:t>▪</a:t>
                      </a:r>
                      <a:r>
                        <a:rPr lang="en" sz="2500" b="1" dirty="0">
                          <a:solidFill>
                            <a:srgbClr val="3D85C6"/>
                          </a:solidFill>
                        </a:rPr>
                        <a:t> </a:t>
                      </a:r>
                      <a:r>
                        <a:rPr lang="en" sz="1600" dirty="0">
                          <a:solidFill>
                            <a:schemeClr val="dk1"/>
                          </a:solidFill>
                        </a:rPr>
                        <a:t>Passport Applications, 1914-1925</a:t>
                      </a:r>
                      <a:endParaRPr sz="1600" dirty="0">
                        <a:solidFill>
                          <a:schemeClr val="dk1"/>
                        </a:solidFill>
                      </a:endParaRPr>
                    </a:p>
                    <a:p>
                      <a:pPr marL="0" lvl="0" indent="0" algn="l" rtl="0">
                        <a:spcBef>
                          <a:spcPts val="0"/>
                        </a:spcBef>
                        <a:spcAft>
                          <a:spcPts val="0"/>
                        </a:spcAft>
                        <a:buNone/>
                      </a:pPr>
                      <a:r>
                        <a:rPr lang="en" sz="1600" b="1" dirty="0">
                          <a:solidFill>
                            <a:srgbClr val="073763"/>
                          </a:solidFill>
                        </a:rPr>
                        <a:t>▪</a:t>
                      </a:r>
                      <a:r>
                        <a:rPr lang="en" sz="2500" b="1" dirty="0">
                          <a:solidFill>
                            <a:srgbClr val="3D85C6"/>
                          </a:solidFill>
                        </a:rPr>
                        <a:t> </a:t>
                      </a:r>
                      <a:r>
                        <a:rPr lang="en" sz="1500" dirty="0">
                          <a:solidFill>
                            <a:schemeClr val="dk1"/>
                          </a:solidFill>
                        </a:rPr>
                        <a:t>State Department Numerical and Minor Files, 1906-1910</a:t>
                      </a:r>
                      <a:endParaRPr sz="1500" dirty="0">
                        <a:solidFill>
                          <a:schemeClr val="dk1"/>
                        </a:solidFill>
                      </a:endParaRPr>
                    </a:p>
                    <a:p>
                      <a:pPr marL="0" lvl="0" indent="0" algn="l" rtl="0">
                        <a:spcBef>
                          <a:spcPts val="0"/>
                        </a:spcBef>
                        <a:spcAft>
                          <a:spcPts val="0"/>
                        </a:spcAft>
                        <a:buNone/>
                      </a:pPr>
                      <a:r>
                        <a:rPr lang="en" sz="1600" b="1" dirty="0">
                          <a:solidFill>
                            <a:srgbClr val="073763"/>
                          </a:solidFill>
                        </a:rPr>
                        <a:t>▪</a:t>
                      </a:r>
                      <a:r>
                        <a:rPr lang="en" sz="2500" b="1" dirty="0">
                          <a:solidFill>
                            <a:srgbClr val="3D85C6"/>
                          </a:solidFill>
                        </a:rPr>
                        <a:t> </a:t>
                      </a:r>
                      <a:r>
                        <a:rPr lang="en" sz="1600" dirty="0">
                          <a:solidFill>
                            <a:schemeClr val="dk1"/>
                          </a:solidFill>
                        </a:rPr>
                        <a:t>Central Foreign Policy Files, 1973-1973 (AAD)</a:t>
                      </a:r>
                      <a:endParaRPr sz="1600" dirty="0">
                        <a:solidFill>
                          <a:schemeClr val="dk1"/>
                        </a:solidFill>
                      </a:endParaRPr>
                    </a:p>
                    <a:p>
                      <a:pPr marL="0" lvl="0" indent="0" algn="r" rtl="0">
                        <a:spcBef>
                          <a:spcPts val="0"/>
                        </a:spcBef>
                        <a:spcAft>
                          <a:spcPts val="0"/>
                        </a:spcAft>
                        <a:buClr>
                          <a:schemeClr val="dk1"/>
                        </a:buClr>
                        <a:buSzPts val="1100"/>
                        <a:buFont typeface="Arial"/>
                        <a:buNone/>
                      </a:pPr>
                      <a:r>
                        <a:rPr lang="en" sz="1300" dirty="0">
                          <a:solidFill>
                            <a:schemeClr val="dk1"/>
                          </a:solidFill>
                        </a:rPr>
                        <a:t>...to name a few</a:t>
                      </a:r>
                      <a:endParaRPr sz="1600" dirty="0">
                        <a:solidFill>
                          <a:schemeClr val="dk1"/>
                        </a:solidFill>
                      </a:endParaRPr>
                    </a:p>
                  </a:txBody>
                  <a:tcPr marL="121900" marR="121900" marT="121900" marB="121900">
                    <a:lnL w="9525" cap="flat" cmpd="sng">
                      <a:solidFill>
                        <a:srgbClr val="1C4587"/>
                      </a:solidFill>
                      <a:prstDash val="solid"/>
                      <a:round/>
                      <a:headEnd type="none" w="sm" len="sm"/>
                      <a:tailEnd type="none" w="sm" len="sm"/>
                    </a:lnL>
                    <a:lnR w="9525" cap="flat" cmpd="sng">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tcPr>
                </a:tc>
                <a:tc gridSpan="2">
                  <a:txBody>
                    <a:bodyPr/>
                    <a:lstStyle/>
                    <a:p>
                      <a:pPr marL="0" lvl="0" indent="0" algn="l" rtl="0">
                        <a:spcBef>
                          <a:spcPts val="0"/>
                        </a:spcBef>
                        <a:spcAft>
                          <a:spcPts val="0"/>
                        </a:spcAft>
                        <a:buNone/>
                      </a:pPr>
                      <a:r>
                        <a:rPr lang="en" sz="1600" b="1">
                          <a:solidFill>
                            <a:srgbClr val="073763"/>
                          </a:solidFill>
                        </a:rPr>
                        <a:t>▪</a:t>
                      </a:r>
                      <a:r>
                        <a:rPr lang="en" sz="2500" b="1">
                          <a:solidFill>
                            <a:srgbClr val="3D85C6"/>
                          </a:solidFill>
                        </a:rPr>
                        <a:t> </a:t>
                      </a:r>
                      <a:r>
                        <a:rPr lang="en" sz="1600"/>
                        <a:t>Ancestry</a:t>
                      </a:r>
                      <a:endParaRPr sz="1600"/>
                    </a:p>
                    <a:p>
                      <a:pPr marL="0" lvl="0" indent="0" algn="l" rtl="0">
                        <a:spcBef>
                          <a:spcPts val="0"/>
                        </a:spcBef>
                        <a:spcAft>
                          <a:spcPts val="0"/>
                        </a:spcAft>
                        <a:buNone/>
                      </a:pPr>
                      <a:r>
                        <a:rPr lang="en" sz="1600" b="1">
                          <a:solidFill>
                            <a:srgbClr val="073763"/>
                          </a:solidFill>
                        </a:rPr>
                        <a:t>▪</a:t>
                      </a:r>
                      <a:r>
                        <a:rPr lang="en" sz="2500" b="1">
                          <a:solidFill>
                            <a:srgbClr val="3D85C6"/>
                          </a:solidFill>
                        </a:rPr>
                        <a:t> </a:t>
                      </a:r>
                      <a:r>
                        <a:rPr lang="en" sz="1600"/>
                        <a:t>Family Search</a:t>
                      </a:r>
                      <a:endParaRPr sz="1600"/>
                    </a:p>
                    <a:p>
                      <a:pPr marL="0" lvl="0" indent="0" algn="l" rtl="0">
                        <a:spcBef>
                          <a:spcPts val="0"/>
                        </a:spcBef>
                        <a:spcAft>
                          <a:spcPts val="0"/>
                        </a:spcAft>
                        <a:buNone/>
                      </a:pPr>
                      <a:r>
                        <a:rPr lang="en" sz="1600" b="1">
                          <a:solidFill>
                            <a:srgbClr val="073763"/>
                          </a:solidFill>
                        </a:rPr>
                        <a:t>▪</a:t>
                      </a:r>
                      <a:r>
                        <a:rPr lang="en" sz="2500" b="1">
                          <a:solidFill>
                            <a:srgbClr val="3D85C6"/>
                          </a:solidFill>
                        </a:rPr>
                        <a:t> </a:t>
                      </a:r>
                      <a:r>
                        <a:rPr lang="en" sz="1600"/>
                        <a:t>Fold 3</a:t>
                      </a:r>
                      <a:endParaRPr sz="1600"/>
                    </a:p>
                  </a:txBody>
                  <a:tcPr marL="121900" marR="121900" marT="121900" marB="121900">
                    <a:lnL w="9525" cap="flat" cmpd="sng">
                      <a:solidFill>
                        <a:srgbClr val="1C4587"/>
                      </a:solidFill>
                      <a:prstDash val="solid"/>
                      <a:round/>
                      <a:headEnd type="none" w="sm" len="sm"/>
                      <a:tailEnd type="none" w="sm" len="sm"/>
                    </a:lnL>
                    <a:lnR w="9525" cap="flat" cmpd="sng">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r h="566928">
                <a:tc vMerge="1">
                  <a:txBody>
                    <a:bodyPr/>
                    <a:lstStyle/>
                    <a:p>
                      <a:endParaRPr lang="en-US"/>
                    </a:p>
                  </a:txBody>
                  <a:tcPr/>
                </a:tc>
                <a:tc vMerge="1">
                  <a:txBody>
                    <a:bodyPr/>
                    <a:lstStyle/>
                    <a:p>
                      <a:endParaRPr lang="en-US"/>
                    </a:p>
                  </a:txBody>
                  <a:tcPr/>
                </a:tc>
                <a:tc gridSpan="2">
                  <a:txBody>
                    <a:bodyPr/>
                    <a:lstStyle/>
                    <a:p>
                      <a:pPr marL="0" lvl="0" indent="0" algn="ctr" rtl="0">
                        <a:spcBef>
                          <a:spcPts val="0"/>
                        </a:spcBef>
                        <a:spcAft>
                          <a:spcPts val="0"/>
                        </a:spcAft>
                        <a:buClr>
                          <a:schemeClr val="dk1"/>
                        </a:buClr>
                        <a:buSzPts val="1100"/>
                        <a:buFont typeface="Arial"/>
                        <a:buNone/>
                      </a:pPr>
                      <a:r>
                        <a:rPr lang="en" sz="2500">
                          <a:solidFill>
                            <a:srgbClr val="434343"/>
                          </a:solidFill>
                        </a:rPr>
                        <a:t>Special Project</a:t>
                      </a:r>
                      <a:endParaRPr sz="1600" b="1">
                        <a:solidFill>
                          <a:srgbClr val="434343"/>
                        </a:solidFill>
                      </a:endParaRPr>
                    </a:p>
                  </a:txBody>
                  <a:tcPr marL="121900" marR="121900" marT="121900" marB="121900">
                    <a:lnL w="9525" cap="flat" cmpd="sng">
                      <a:solidFill>
                        <a:srgbClr val="1C4587"/>
                      </a:solidFill>
                      <a:prstDash val="solid"/>
                      <a:round/>
                      <a:headEnd type="none" w="sm" len="sm"/>
                      <a:tailEnd type="none" w="sm" len="sm"/>
                    </a:lnL>
                    <a:lnR w="9525" cap="flat" cmpd="sng">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solidFill>
                      <a:srgbClr val="D5EDFF"/>
                    </a:solidFill>
                  </a:tcPr>
                </a:tc>
                <a:tc hMerge="1">
                  <a:txBody>
                    <a:bodyPr/>
                    <a:lstStyle/>
                    <a:p>
                      <a:endParaRPr lang="en-US"/>
                    </a:p>
                  </a:txBody>
                  <a:tcPr/>
                </a:tc>
                <a:extLst>
                  <a:ext uri="{0D108BD9-81ED-4DB2-BD59-A6C34878D82A}">
                    <a16:rowId xmlns:a16="http://schemas.microsoft.com/office/drawing/2014/main" val="10003"/>
                  </a:ext>
                </a:extLst>
              </a:tr>
              <a:tr h="1424360">
                <a:tc vMerge="1">
                  <a:txBody>
                    <a:bodyPr/>
                    <a:lstStyle/>
                    <a:p>
                      <a:endParaRPr lang="en-US"/>
                    </a:p>
                  </a:txBody>
                  <a:tcPr/>
                </a:tc>
                <a:tc vMerge="1">
                  <a:txBody>
                    <a:bodyPr/>
                    <a:lstStyle/>
                    <a:p>
                      <a:endParaRPr lang="en-US"/>
                    </a:p>
                  </a:txBody>
                  <a:tcPr/>
                </a:tc>
                <a:tc gridSpan="2">
                  <a:txBody>
                    <a:bodyPr/>
                    <a:lstStyle/>
                    <a:p>
                      <a:pPr marL="0" lvl="0" indent="0" algn="l" rtl="0">
                        <a:spcBef>
                          <a:spcPts val="0"/>
                        </a:spcBef>
                        <a:spcAft>
                          <a:spcPts val="0"/>
                        </a:spcAft>
                        <a:buClr>
                          <a:schemeClr val="dk1"/>
                        </a:buClr>
                        <a:buSzPts val="1100"/>
                        <a:buFont typeface="Arial"/>
                        <a:buNone/>
                      </a:pPr>
                      <a:r>
                        <a:rPr lang="en" sz="1600" b="1" dirty="0">
                          <a:solidFill>
                            <a:srgbClr val="073763"/>
                          </a:solidFill>
                        </a:rPr>
                        <a:t>▪</a:t>
                      </a:r>
                      <a:r>
                        <a:rPr lang="en" sz="2500" b="1" dirty="0">
                          <a:solidFill>
                            <a:srgbClr val="3D85C6"/>
                          </a:solidFill>
                        </a:rPr>
                        <a:t> </a:t>
                      </a:r>
                      <a:r>
                        <a:rPr lang="en" sz="1600" dirty="0">
                          <a:solidFill>
                            <a:schemeClr val="dk1"/>
                          </a:solidFill>
                        </a:rPr>
                        <a:t>Navy Deck Logs</a:t>
                      </a:r>
                      <a:endParaRPr sz="1600" b="1" dirty="0">
                        <a:solidFill>
                          <a:srgbClr val="3D85C6"/>
                        </a:solidFill>
                      </a:endParaRPr>
                    </a:p>
                  </a:txBody>
                  <a:tcPr marL="121900" marR="121900" marT="121900" marB="121900">
                    <a:lnL w="9525" cap="flat" cmpd="sng">
                      <a:solidFill>
                        <a:srgbClr val="1C4587"/>
                      </a:solidFill>
                      <a:prstDash val="solid"/>
                      <a:round/>
                      <a:headEnd type="none" w="sm" len="sm"/>
                      <a:tailEnd type="none" w="sm" len="sm"/>
                    </a:lnL>
                    <a:lnR w="9525" cap="flat" cmpd="sng">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graphicFrame>
        <p:nvGraphicFramePr>
          <p:cNvPr id="65" name="Google Shape;65;p13"/>
          <p:cNvGraphicFramePr/>
          <p:nvPr>
            <p:extLst>
              <p:ext uri="{D42A27DB-BD31-4B8C-83A1-F6EECF244321}">
                <p14:modId xmlns:p14="http://schemas.microsoft.com/office/powerpoint/2010/main" val="805870485"/>
              </p:ext>
            </p:extLst>
          </p:nvPr>
        </p:nvGraphicFramePr>
        <p:xfrm>
          <a:off x="-1" y="1465367"/>
          <a:ext cx="8193367" cy="4338826"/>
        </p:xfrm>
        <a:graphic>
          <a:graphicData uri="http://schemas.openxmlformats.org/drawingml/2006/table">
            <a:tbl>
              <a:tblPr>
                <a:noFill/>
              </a:tblPr>
              <a:tblGrid>
                <a:gridCol w="1726155">
                  <a:extLst>
                    <a:ext uri="{9D8B030D-6E8A-4147-A177-3AD203B41FA5}">
                      <a16:colId xmlns:a16="http://schemas.microsoft.com/office/drawing/2014/main" val="20000"/>
                    </a:ext>
                  </a:extLst>
                </a:gridCol>
                <a:gridCol w="1880836">
                  <a:extLst>
                    <a:ext uri="{9D8B030D-6E8A-4147-A177-3AD203B41FA5}">
                      <a16:colId xmlns:a16="http://schemas.microsoft.com/office/drawing/2014/main" val="20001"/>
                    </a:ext>
                  </a:extLst>
                </a:gridCol>
                <a:gridCol w="4586376">
                  <a:extLst>
                    <a:ext uri="{9D8B030D-6E8A-4147-A177-3AD203B41FA5}">
                      <a16:colId xmlns:a16="http://schemas.microsoft.com/office/drawing/2014/main" val="20002"/>
                    </a:ext>
                  </a:extLst>
                </a:gridCol>
              </a:tblGrid>
              <a:tr h="666233">
                <a:tc gridSpan="3">
                  <a:txBody>
                    <a:bodyPr/>
                    <a:lstStyle/>
                    <a:p>
                      <a:pPr marL="0" lvl="0" indent="0" algn="ctr" rtl="0">
                        <a:spcBef>
                          <a:spcPts val="0"/>
                        </a:spcBef>
                        <a:spcAft>
                          <a:spcPts val="0"/>
                        </a:spcAft>
                        <a:buNone/>
                      </a:pPr>
                      <a:r>
                        <a:rPr lang="en" sz="2700">
                          <a:solidFill>
                            <a:srgbClr val="FFFFFF"/>
                          </a:solidFill>
                          <a:latin typeface="Merriweather"/>
                          <a:ea typeface="Merriweather"/>
                          <a:cs typeface="Merriweather"/>
                          <a:sym typeface="Merriweather"/>
                        </a:rPr>
                        <a:t>Gradual Reopening...and another Closure</a:t>
                      </a:r>
                      <a:endParaRPr sz="2700">
                        <a:solidFill>
                          <a:srgbClr val="FFFFFF"/>
                        </a:solidFill>
                        <a:latin typeface="Merriweather"/>
                        <a:ea typeface="Merriweather"/>
                        <a:cs typeface="Merriweather"/>
                        <a:sym typeface="Merriweather"/>
                      </a:endParaRPr>
                    </a:p>
                  </a:txBody>
                  <a:tcPr marL="121900" marR="121900" marT="121900" marB="0">
                    <a:solidFill>
                      <a:srgbClr val="07376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97260">
                <a:tc>
                  <a:txBody>
                    <a:bodyPr/>
                    <a:lstStyle/>
                    <a:p>
                      <a:pPr marL="0" lvl="0" indent="0" algn="l" rtl="0">
                        <a:spcBef>
                          <a:spcPts val="0"/>
                        </a:spcBef>
                        <a:spcAft>
                          <a:spcPts val="0"/>
                        </a:spcAft>
                        <a:buNone/>
                      </a:pPr>
                      <a:r>
                        <a:rPr lang="en" sz="2500"/>
                        <a:t>July 2020</a:t>
                      </a:r>
                      <a:endParaRPr sz="2500"/>
                    </a:p>
                  </a:txBody>
                  <a:tcPr marL="121900" marR="121900" marT="121900" marB="0"/>
                </a:tc>
                <a:tc gridSpan="2">
                  <a:txBody>
                    <a:bodyPr/>
                    <a:lstStyle/>
                    <a:p>
                      <a:pPr marL="0" lvl="0" indent="0" algn="l" rtl="0">
                        <a:spcBef>
                          <a:spcPts val="0"/>
                        </a:spcBef>
                        <a:spcAft>
                          <a:spcPts val="0"/>
                        </a:spcAft>
                        <a:buNone/>
                      </a:pPr>
                      <a:r>
                        <a:rPr lang="en" sz="1600" b="1" dirty="0">
                          <a:solidFill>
                            <a:srgbClr val="073763"/>
                          </a:solidFill>
                        </a:rPr>
                        <a:t>10% of division staff</a:t>
                      </a:r>
                      <a:endParaRPr sz="1600" b="1" dirty="0">
                        <a:solidFill>
                          <a:srgbClr val="073763"/>
                        </a:solidFill>
                      </a:endParaRPr>
                    </a:p>
                    <a:p>
                      <a:pPr marL="0" lvl="0" indent="0" algn="l" rtl="0">
                        <a:spcBef>
                          <a:spcPts val="0"/>
                        </a:spcBef>
                        <a:spcAft>
                          <a:spcPts val="0"/>
                        </a:spcAft>
                        <a:buNone/>
                      </a:pPr>
                      <a:r>
                        <a:rPr lang="en" sz="1600" b="1" dirty="0">
                          <a:solidFill>
                            <a:srgbClr val="073763"/>
                          </a:solidFill>
                        </a:rPr>
                        <a:t>FOIA Requests</a:t>
                      </a:r>
                      <a:endParaRPr sz="1600" b="1" dirty="0">
                        <a:solidFill>
                          <a:srgbClr val="073763"/>
                        </a:solidFill>
                      </a:endParaRPr>
                    </a:p>
                    <a:p>
                      <a:pPr marL="0" lvl="0" indent="0" algn="l" rtl="0">
                        <a:spcBef>
                          <a:spcPts val="0"/>
                        </a:spcBef>
                        <a:spcAft>
                          <a:spcPts val="0"/>
                        </a:spcAft>
                        <a:buNone/>
                      </a:pPr>
                      <a:r>
                        <a:rPr lang="en" sz="1600" b="1" dirty="0">
                          <a:solidFill>
                            <a:srgbClr val="073763"/>
                          </a:solidFill>
                        </a:rPr>
                        <a:t>Congressional Requests</a:t>
                      </a:r>
                      <a:endParaRPr sz="1600" b="1" dirty="0">
                        <a:solidFill>
                          <a:srgbClr val="073763"/>
                        </a:solidFill>
                      </a:endParaRPr>
                    </a:p>
                    <a:p>
                      <a:pPr marL="0" lvl="0" indent="0" algn="l" rtl="0">
                        <a:spcBef>
                          <a:spcPts val="0"/>
                        </a:spcBef>
                        <a:spcAft>
                          <a:spcPts val="0"/>
                        </a:spcAft>
                        <a:buNone/>
                      </a:pPr>
                      <a:r>
                        <a:rPr lang="en" sz="1600" b="1" dirty="0">
                          <a:solidFill>
                            <a:srgbClr val="073763"/>
                          </a:solidFill>
                        </a:rPr>
                        <a:t>VA Requests</a:t>
                      </a:r>
                      <a:endParaRPr sz="1600" b="1" dirty="0">
                        <a:solidFill>
                          <a:srgbClr val="073763"/>
                        </a:solidFill>
                      </a:endParaRPr>
                    </a:p>
                  </a:txBody>
                  <a:tcPr marL="121900" marR="121900" marT="121900" marB="0"/>
                </a:tc>
                <a:tc hMerge="1">
                  <a:txBody>
                    <a:bodyPr/>
                    <a:lstStyle/>
                    <a:p>
                      <a:endParaRPr lang="en-US"/>
                    </a:p>
                  </a:txBody>
                  <a:tcPr/>
                </a:tc>
                <a:extLst>
                  <a:ext uri="{0D108BD9-81ED-4DB2-BD59-A6C34878D82A}">
                    <a16:rowId xmlns:a16="http://schemas.microsoft.com/office/drawing/2014/main" val="10001"/>
                  </a:ext>
                </a:extLst>
              </a:tr>
              <a:tr h="1193600">
                <a:tc>
                  <a:txBody>
                    <a:bodyPr/>
                    <a:lstStyle/>
                    <a:p>
                      <a:pPr marL="0" lvl="0" indent="0" algn="l" rtl="0">
                        <a:spcBef>
                          <a:spcPts val="0"/>
                        </a:spcBef>
                        <a:spcAft>
                          <a:spcPts val="0"/>
                        </a:spcAft>
                        <a:buNone/>
                      </a:pPr>
                      <a:r>
                        <a:rPr lang="en" sz="2500"/>
                        <a:t>October 2020</a:t>
                      </a:r>
                      <a:endParaRPr sz="2500"/>
                    </a:p>
                  </a:txBody>
                  <a:tcPr marL="121900" marR="121900" marT="121900" marB="0">
                    <a:solidFill>
                      <a:srgbClr val="D5EDFF"/>
                    </a:solidFill>
                  </a:tcPr>
                </a:tc>
                <a:tc gridSpan="2">
                  <a:txBody>
                    <a:bodyPr/>
                    <a:lstStyle/>
                    <a:p>
                      <a:pPr marL="0" lvl="0" indent="0" algn="l" rtl="0">
                        <a:spcBef>
                          <a:spcPts val="0"/>
                        </a:spcBef>
                        <a:spcAft>
                          <a:spcPts val="0"/>
                        </a:spcAft>
                        <a:buNone/>
                      </a:pPr>
                      <a:r>
                        <a:rPr lang="en" sz="1600" b="1" dirty="0">
                          <a:solidFill>
                            <a:srgbClr val="073763"/>
                          </a:solidFill>
                        </a:rPr>
                        <a:t>20% of division staff</a:t>
                      </a:r>
                      <a:endParaRPr sz="1600" b="1" dirty="0">
                        <a:solidFill>
                          <a:srgbClr val="073763"/>
                        </a:solidFill>
                      </a:endParaRPr>
                    </a:p>
                    <a:p>
                      <a:pPr marL="0" lvl="0" indent="0" algn="l" rtl="0">
                        <a:spcBef>
                          <a:spcPts val="0"/>
                        </a:spcBef>
                        <a:spcAft>
                          <a:spcPts val="0"/>
                        </a:spcAft>
                        <a:buNone/>
                      </a:pPr>
                      <a:r>
                        <a:rPr lang="en" sz="1600" b="1" dirty="0">
                          <a:solidFill>
                            <a:srgbClr val="073763"/>
                          </a:solidFill>
                        </a:rPr>
                        <a:t>Civilian team assisted Military team with VA requests</a:t>
                      </a:r>
                      <a:endParaRPr sz="1600" b="1" dirty="0">
                        <a:solidFill>
                          <a:srgbClr val="073763"/>
                        </a:solidFill>
                      </a:endParaRPr>
                    </a:p>
                    <a:p>
                      <a:pPr marL="0" lvl="0" indent="0" algn="l" rtl="0">
                        <a:spcBef>
                          <a:spcPts val="0"/>
                        </a:spcBef>
                        <a:spcAft>
                          <a:spcPts val="0"/>
                        </a:spcAft>
                        <a:buNone/>
                      </a:pPr>
                      <a:r>
                        <a:rPr lang="en" sz="1600" b="1" dirty="0">
                          <a:solidFill>
                            <a:srgbClr val="073763"/>
                          </a:solidFill>
                        </a:rPr>
                        <a:t>Research Room pilot began</a:t>
                      </a:r>
                      <a:endParaRPr sz="1600" b="1" dirty="0">
                        <a:solidFill>
                          <a:srgbClr val="073763"/>
                        </a:solidFill>
                      </a:endParaRPr>
                    </a:p>
                    <a:p>
                      <a:pPr marL="0" lvl="0" indent="0" algn="l" rtl="0">
                        <a:spcBef>
                          <a:spcPts val="0"/>
                        </a:spcBef>
                        <a:spcAft>
                          <a:spcPts val="0"/>
                        </a:spcAft>
                        <a:buNone/>
                      </a:pPr>
                      <a:r>
                        <a:rPr lang="en" sz="1600" b="1" dirty="0">
                          <a:solidFill>
                            <a:srgbClr val="073763"/>
                          </a:solidFill>
                        </a:rPr>
                        <a:t>Remote consultation began</a:t>
                      </a:r>
                      <a:endParaRPr sz="1600" b="1" dirty="0">
                        <a:solidFill>
                          <a:srgbClr val="073763"/>
                        </a:solidFill>
                      </a:endParaRPr>
                    </a:p>
                  </a:txBody>
                  <a:tcPr marL="121900" marR="121900" marT="121900" marB="0">
                    <a:solidFill>
                      <a:srgbClr val="D5EDFF"/>
                    </a:solidFill>
                  </a:tcPr>
                </a:tc>
                <a:tc hMerge="1">
                  <a:txBody>
                    <a:bodyPr/>
                    <a:lstStyle/>
                    <a:p>
                      <a:endParaRPr lang="en-US"/>
                    </a:p>
                  </a:txBody>
                  <a:tcPr/>
                </a:tc>
                <a:extLst>
                  <a:ext uri="{0D108BD9-81ED-4DB2-BD59-A6C34878D82A}">
                    <a16:rowId xmlns:a16="http://schemas.microsoft.com/office/drawing/2014/main" val="10002"/>
                  </a:ext>
                </a:extLst>
              </a:tr>
              <a:tr h="1381733">
                <a:tc>
                  <a:txBody>
                    <a:bodyPr/>
                    <a:lstStyle/>
                    <a:p>
                      <a:pPr marL="0" lvl="0" indent="0" algn="l" rtl="0">
                        <a:spcBef>
                          <a:spcPts val="0"/>
                        </a:spcBef>
                        <a:spcAft>
                          <a:spcPts val="0"/>
                        </a:spcAft>
                        <a:buNone/>
                      </a:pPr>
                      <a:r>
                        <a:rPr lang="en" sz="2500" dirty="0"/>
                        <a:t>December 2020</a:t>
                      </a:r>
                      <a:endParaRPr sz="2500" dirty="0"/>
                    </a:p>
                  </a:txBody>
                  <a:tcPr marL="121900" marR="121900" marT="121900" marB="0"/>
                </a:tc>
                <a:tc gridSpan="2">
                  <a:txBody>
                    <a:bodyPr/>
                    <a:lstStyle/>
                    <a:p>
                      <a:pPr marL="0" lvl="0" indent="0" algn="l" rtl="0">
                        <a:spcBef>
                          <a:spcPts val="0"/>
                        </a:spcBef>
                        <a:spcAft>
                          <a:spcPts val="0"/>
                        </a:spcAft>
                        <a:buNone/>
                      </a:pPr>
                      <a:r>
                        <a:rPr lang="en" sz="1600" b="1" dirty="0">
                          <a:solidFill>
                            <a:srgbClr val="073763"/>
                          </a:solidFill>
                        </a:rPr>
                        <a:t>Research Room pilot continued</a:t>
                      </a:r>
                      <a:endParaRPr sz="1600" b="1" dirty="0">
                        <a:solidFill>
                          <a:srgbClr val="073763"/>
                        </a:solidFill>
                      </a:endParaRPr>
                    </a:p>
                    <a:p>
                      <a:pPr marL="0" lvl="0" indent="0" algn="l" rtl="0">
                        <a:spcBef>
                          <a:spcPts val="0"/>
                        </a:spcBef>
                        <a:spcAft>
                          <a:spcPts val="0"/>
                        </a:spcAft>
                        <a:buNone/>
                      </a:pPr>
                      <a:r>
                        <a:rPr lang="en" sz="1600" b="1" dirty="0">
                          <a:solidFill>
                            <a:srgbClr val="073763"/>
                          </a:solidFill>
                        </a:rPr>
                        <a:t>Only enough staff to support pilot</a:t>
                      </a:r>
                      <a:endParaRPr sz="1600" b="1" dirty="0">
                        <a:solidFill>
                          <a:srgbClr val="073763"/>
                        </a:solidFill>
                      </a:endParaRPr>
                    </a:p>
                    <a:p>
                      <a:pPr marL="0" lvl="0" indent="0" algn="l" rtl="0">
                        <a:spcBef>
                          <a:spcPts val="0"/>
                        </a:spcBef>
                        <a:spcAft>
                          <a:spcPts val="0"/>
                        </a:spcAft>
                        <a:buNone/>
                      </a:pPr>
                      <a:r>
                        <a:rPr lang="en" sz="1600" b="1" dirty="0">
                          <a:solidFill>
                            <a:srgbClr val="073763"/>
                          </a:solidFill>
                        </a:rPr>
                        <a:t>Remote consultation continued</a:t>
                      </a:r>
                      <a:endParaRPr sz="1600" b="1" dirty="0">
                        <a:solidFill>
                          <a:srgbClr val="073763"/>
                        </a:solidFill>
                      </a:endParaRPr>
                    </a:p>
                    <a:p>
                      <a:pPr marL="0" lvl="0" indent="0" algn="l" rtl="0">
                        <a:spcBef>
                          <a:spcPts val="0"/>
                        </a:spcBef>
                        <a:spcAft>
                          <a:spcPts val="0"/>
                        </a:spcAft>
                        <a:buNone/>
                      </a:pPr>
                      <a:r>
                        <a:rPr lang="en" sz="1600" b="1" dirty="0">
                          <a:solidFill>
                            <a:srgbClr val="073763"/>
                          </a:solidFill>
                        </a:rPr>
                        <a:t>Off-site correspondence continues to continue...</a:t>
                      </a:r>
                      <a:endParaRPr sz="1600" b="1" dirty="0">
                        <a:solidFill>
                          <a:srgbClr val="073763"/>
                        </a:solidFill>
                      </a:endParaRPr>
                    </a:p>
                  </a:txBody>
                  <a:tcPr marL="121900" marR="121900" marT="121900" marB="0"/>
                </a:tc>
                <a:tc hMerge="1">
                  <a:txBody>
                    <a:bodyPr/>
                    <a:lstStyle/>
                    <a:p>
                      <a:endParaRPr lang="en-US"/>
                    </a:p>
                  </a:txBody>
                  <a:tcPr/>
                </a:tc>
                <a:extLst>
                  <a:ext uri="{0D108BD9-81ED-4DB2-BD59-A6C34878D82A}">
                    <a16:rowId xmlns:a16="http://schemas.microsoft.com/office/drawing/2014/main" val="10003"/>
                  </a:ext>
                </a:extLst>
              </a:tr>
            </a:tbl>
          </a:graphicData>
        </a:graphic>
      </p:graphicFrame>
      <p:pic>
        <p:nvPicPr>
          <p:cNvPr id="66" name="Google Shape;66;p13"/>
          <p:cNvPicPr preferRelativeResize="0"/>
          <p:nvPr/>
        </p:nvPicPr>
        <p:blipFill>
          <a:blip r:embed="rId3">
            <a:alphaModFix/>
          </a:blip>
          <a:stretch>
            <a:fillRect/>
          </a:stretch>
        </p:blipFill>
        <p:spPr>
          <a:xfrm>
            <a:off x="8358467" y="1474127"/>
            <a:ext cx="3685333" cy="1967064"/>
          </a:xfrm>
          <a:prstGeom prst="rect">
            <a:avLst/>
          </a:prstGeom>
          <a:noFill/>
          <a:ln>
            <a:noFill/>
          </a:ln>
        </p:spPr>
      </p:pic>
      <p:pic>
        <p:nvPicPr>
          <p:cNvPr id="67" name="Google Shape;67;p13"/>
          <p:cNvPicPr preferRelativeResize="0"/>
          <p:nvPr/>
        </p:nvPicPr>
        <p:blipFill>
          <a:blip r:embed="rId4">
            <a:alphaModFix/>
          </a:blip>
          <a:stretch>
            <a:fillRect/>
          </a:stretch>
        </p:blipFill>
        <p:spPr>
          <a:xfrm>
            <a:off x="8358466" y="3959800"/>
            <a:ext cx="3685333" cy="16583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p:nvPr/>
        </p:nvSpPr>
        <p:spPr>
          <a:xfrm>
            <a:off x="185567" y="3234133"/>
            <a:ext cx="11914800" cy="2561600"/>
          </a:xfrm>
          <a:prstGeom prst="rect">
            <a:avLst/>
          </a:prstGeom>
          <a:noFill/>
          <a:ln>
            <a:noFill/>
          </a:ln>
        </p:spPr>
        <p:txBody>
          <a:bodyPr spcFirstLastPara="1" wrap="square" lIns="121900" tIns="121900" rIns="121900" bIns="121900" anchor="t" anchorCtr="0">
            <a:noAutofit/>
          </a:bodyPr>
          <a:lstStyle/>
          <a:p>
            <a:pPr marL="609585" defTabSz="1219170">
              <a:lnSpc>
                <a:spcPct val="115000"/>
              </a:lnSpc>
              <a:buClr>
                <a:srgbClr val="000000"/>
              </a:buClr>
              <a:buSzPts val="1100"/>
            </a:pPr>
            <a:r>
              <a:rPr lang="en" sz="1600" kern="0">
                <a:solidFill>
                  <a:srgbClr val="000000"/>
                </a:solidFill>
                <a:latin typeface="Merriweather"/>
                <a:ea typeface="Merriweather"/>
                <a:cs typeface="Merriweather"/>
                <a:sym typeface="Merriweather"/>
              </a:rPr>
              <a:t>Since March 2020, the Special Media units have continued to receive and respond to reference requests</a:t>
            </a:r>
            <a:endParaRPr sz="1600" kern="0">
              <a:solidFill>
                <a:srgbClr val="000000"/>
              </a:solidFill>
              <a:latin typeface="Merriweather"/>
              <a:ea typeface="Merriweather"/>
              <a:cs typeface="Merriweather"/>
              <a:sym typeface="Merriweather"/>
            </a:endParaRPr>
          </a:p>
          <a:p>
            <a:pPr marL="609585" defTabSz="1219170">
              <a:lnSpc>
                <a:spcPct val="115000"/>
              </a:lnSpc>
              <a:spcBef>
                <a:spcPts val="1333"/>
              </a:spcBef>
              <a:buClr>
                <a:srgbClr val="000000"/>
              </a:buClr>
            </a:pPr>
            <a:r>
              <a:rPr lang="en" sz="1600" kern="0">
                <a:solidFill>
                  <a:srgbClr val="000000"/>
                </a:solidFill>
                <a:latin typeface="Merriweather"/>
                <a:ea typeface="Merriweather"/>
                <a:cs typeface="Merriweather"/>
                <a:sym typeface="Merriweather"/>
              </a:rPr>
              <a:t>Many inquiries received are routine requests and timely, substantive responses are provided, even when staff are working remotely</a:t>
            </a:r>
            <a:endParaRPr sz="1600" kern="0">
              <a:solidFill>
                <a:srgbClr val="000000"/>
              </a:solidFill>
              <a:latin typeface="Merriweather"/>
              <a:ea typeface="Merriweather"/>
              <a:cs typeface="Merriweather"/>
              <a:sym typeface="Merriweather"/>
            </a:endParaRPr>
          </a:p>
          <a:p>
            <a:pPr marL="609585" defTabSz="1219170">
              <a:lnSpc>
                <a:spcPct val="115000"/>
              </a:lnSpc>
              <a:spcBef>
                <a:spcPts val="1333"/>
              </a:spcBef>
              <a:buClr>
                <a:srgbClr val="000000"/>
              </a:buClr>
            </a:pPr>
            <a:r>
              <a:rPr lang="en" sz="1600" kern="0">
                <a:solidFill>
                  <a:srgbClr val="000000"/>
                </a:solidFill>
                <a:latin typeface="Merriweather"/>
                <a:ea typeface="Merriweather"/>
                <a:cs typeface="Merriweather"/>
                <a:sym typeface="Merriweather"/>
              </a:rPr>
              <a:t>Researchers with inquiries requiring more detailed research are provided with finding aids and other resources that may assist them from home or prepare them for further research when A2 reopens</a:t>
            </a:r>
            <a:endParaRPr sz="1600" kern="0">
              <a:solidFill>
                <a:srgbClr val="000000"/>
              </a:solidFill>
              <a:latin typeface="Merriweather"/>
              <a:ea typeface="Merriweather"/>
              <a:cs typeface="Merriweather"/>
              <a:sym typeface="Merriweather"/>
            </a:endParaRPr>
          </a:p>
          <a:p>
            <a:pPr marL="609585" defTabSz="1219170">
              <a:lnSpc>
                <a:spcPct val="115000"/>
              </a:lnSpc>
              <a:spcBef>
                <a:spcPts val="1333"/>
              </a:spcBef>
              <a:buClr>
                <a:srgbClr val="000000"/>
              </a:buClr>
            </a:pPr>
            <a:r>
              <a:rPr lang="en" sz="1600" kern="0">
                <a:solidFill>
                  <a:srgbClr val="000000"/>
                </a:solidFill>
                <a:latin typeface="Merriweather"/>
                <a:ea typeface="Merriweather"/>
                <a:cs typeface="Merriweather"/>
                <a:sym typeface="Merriweather"/>
              </a:rPr>
              <a:t>Standardized language is provided to researchers informing them of the current operational status of A2 and welcoming them to monitor updates via archives.gov</a:t>
            </a:r>
            <a:endParaRPr sz="1600" kern="0">
              <a:solidFill>
                <a:srgbClr val="000000"/>
              </a:solidFill>
              <a:latin typeface="Merriweather"/>
              <a:ea typeface="Merriweather"/>
              <a:cs typeface="Merriweather"/>
              <a:sym typeface="Merriweather"/>
            </a:endParaRPr>
          </a:p>
          <a:p>
            <a:pPr defTabSz="1219170">
              <a:lnSpc>
                <a:spcPct val="115000"/>
              </a:lnSpc>
              <a:spcBef>
                <a:spcPts val="1333"/>
              </a:spcBef>
              <a:buClr>
                <a:srgbClr val="000000"/>
              </a:buClr>
            </a:pPr>
            <a:endParaRPr sz="1600" kern="0">
              <a:solidFill>
                <a:srgbClr val="000000"/>
              </a:solidFill>
              <a:latin typeface="Merriweather"/>
              <a:ea typeface="Merriweather"/>
              <a:cs typeface="Merriweather"/>
              <a:sym typeface="Merriweather"/>
            </a:endParaRPr>
          </a:p>
          <a:p>
            <a:pPr defTabSz="1219170">
              <a:lnSpc>
                <a:spcPct val="115000"/>
              </a:lnSpc>
              <a:buClr>
                <a:srgbClr val="000000"/>
              </a:buClr>
            </a:pPr>
            <a:endParaRPr sz="1600" kern="0">
              <a:solidFill>
                <a:srgbClr val="000000"/>
              </a:solidFill>
              <a:latin typeface="Merriweather"/>
              <a:ea typeface="Merriweather"/>
              <a:cs typeface="Merriweather"/>
              <a:sym typeface="Merriweather"/>
            </a:endParaRPr>
          </a:p>
          <a:p>
            <a:pPr marL="609585" defTabSz="1219170">
              <a:lnSpc>
                <a:spcPct val="115000"/>
              </a:lnSpc>
              <a:buClr>
                <a:srgbClr val="000000"/>
              </a:buClr>
            </a:pPr>
            <a:endParaRPr sz="1600" kern="0">
              <a:solidFill>
                <a:srgbClr val="000000"/>
              </a:solidFill>
              <a:latin typeface="Merriweather"/>
              <a:ea typeface="Merriweather"/>
              <a:cs typeface="Merriweather"/>
              <a:sym typeface="Merriweather"/>
            </a:endParaRPr>
          </a:p>
          <a:p>
            <a:pPr algn="ctr" defTabSz="1219170">
              <a:lnSpc>
                <a:spcPct val="115000"/>
              </a:lnSpc>
              <a:buClr>
                <a:srgbClr val="000000"/>
              </a:buClr>
            </a:pPr>
            <a:endParaRPr sz="1600" kern="0">
              <a:solidFill>
                <a:srgbClr val="000000"/>
              </a:solidFill>
              <a:latin typeface="Merriweather"/>
              <a:ea typeface="Merriweather"/>
              <a:cs typeface="Merriweather"/>
              <a:sym typeface="Merriweather"/>
            </a:endParaRPr>
          </a:p>
        </p:txBody>
      </p:sp>
      <p:sp>
        <p:nvSpPr>
          <p:cNvPr id="73" name="Google Shape;73;p14"/>
          <p:cNvSpPr txBox="1"/>
          <p:nvPr/>
        </p:nvSpPr>
        <p:spPr>
          <a:xfrm>
            <a:off x="0" y="1396565"/>
            <a:ext cx="12192000" cy="759078"/>
          </a:xfrm>
          <a:prstGeom prst="rect">
            <a:avLst/>
          </a:prstGeom>
          <a:solidFill>
            <a:srgbClr val="073763"/>
          </a:solidFill>
          <a:ln w="19050" cap="flat" cmpd="sng">
            <a:solidFill>
              <a:srgbClr val="073763"/>
            </a:solidFill>
            <a:prstDash val="solid"/>
            <a:round/>
            <a:headEnd type="none" w="sm" len="sm"/>
            <a:tailEnd type="none" w="sm" len="sm"/>
          </a:ln>
        </p:spPr>
        <p:txBody>
          <a:bodyPr spcFirstLastPara="1" wrap="square" lIns="121900" tIns="121900" rIns="121900" bIns="121900" anchor="t" anchorCtr="0">
            <a:spAutoFit/>
          </a:bodyPr>
          <a:lstStyle/>
          <a:p>
            <a:pPr algn="ctr" defTabSz="1219170">
              <a:buClr>
                <a:srgbClr val="000000"/>
              </a:buClr>
            </a:pPr>
            <a:r>
              <a:rPr lang="en" sz="3333" kern="0">
                <a:solidFill>
                  <a:srgbClr val="FFFFFF"/>
                </a:solidFill>
                <a:latin typeface="Merriweather"/>
                <a:ea typeface="Merriweather"/>
                <a:cs typeface="Merriweather"/>
                <a:sym typeface="Merriweather"/>
              </a:rPr>
              <a:t>Special Media Units</a:t>
            </a:r>
            <a:endParaRPr sz="1867" kern="0">
              <a:solidFill>
                <a:srgbClr val="FFFFFF"/>
              </a:solidFill>
              <a:latin typeface="Merriweather"/>
              <a:ea typeface="Merriweather"/>
              <a:cs typeface="Merriweather"/>
              <a:sym typeface="Merriweather"/>
            </a:endParaRPr>
          </a:p>
        </p:txBody>
      </p:sp>
      <p:sp>
        <p:nvSpPr>
          <p:cNvPr id="74" name="Google Shape;74;p14"/>
          <p:cNvSpPr txBox="1"/>
          <p:nvPr/>
        </p:nvSpPr>
        <p:spPr>
          <a:xfrm>
            <a:off x="269900" y="2174327"/>
            <a:ext cx="11023200" cy="1172400"/>
          </a:xfrm>
          <a:prstGeom prst="rect">
            <a:avLst/>
          </a:prstGeom>
          <a:noFill/>
          <a:ln>
            <a:noFill/>
          </a:ln>
        </p:spPr>
        <p:txBody>
          <a:bodyPr spcFirstLastPara="1" wrap="square" lIns="121900" tIns="121900" rIns="121900" bIns="121900" anchor="t" anchorCtr="0">
            <a:noAutofit/>
          </a:bodyPr>
          <a:lstStyle/>
          <a:p>
            <a:pPr marL="1219170" indent="-406390" defTabSz="1219170">
              <a:lnSpc>
                <a:spcPct val="115000"/>
              </a:lnSpc>
              <a:buClr>
                <a:srgbClr val="000000"/>
              </a:buClr>
              <a:buSzPts val="1200"/>
              <a:buFont typeface="Merriweather"/>
              <a:buChar char="●"/>
            </a:pPr>
            <a:r>
              <a:rPr lang="en" sz="1600" kern="0">
                <a:solidFill>
                  <a:srgbClr val="000000"/>
                </a:solidFill>
                <a:latin typeface="Merriweather"/>
                <a:ea typeface="Merriweather"/>
                <a:cs typeface="Merriweather"/>
                <a:sym typeface="Merriweather"/>
              </a:rPr>
              <a:t>Cartographic/Architectural Records</a:t>
            </a:r>
            <a:endParaRPr sz="1600" kern="0">
              <a:solidFill>
                <a:srgbClr val="000000"/>
              </a:solidFill>
              <a:latin typeface="Merriweather"/>
              <a:ea typeface="Merriweather"/>
              <a:cs typeface="Merriweather"/>
              <a:sym typeface="Merriweather"/>
            </a:endParaRPr>
          </a:p>
          <a:p>
            <a:pPr marL="1219170" indent="-406390" defTabSz="1219170">
              <a:lnSpc>
                <a:spcPct val="115000"/>
              </a:lnSpc>
              <a:buClr>
                <a:srgbClr val="000000"/>
              </a:buClr>
              <a:buSzPts val="1200"/>
              <a:buFont typeface="Merriweather"/>
              <a:buChar char="●"/>
            </a:pPr>
            <a:r>
              <a:rPr lang="en" sz="1600" kern="0">
                <a:solidFill>
                  <a:srgbClr val="000000"/>
                </a:solidFill>
                <a:latin typeface="Merriweather"/>
                <a:ea typeface="Merriweather"/>
                <a:cs typeface="Merriweather"/>
                <a:sym typeface="Merriweather"/>
              </a:rPr>
              <a:t>Motion/Audio/Visual Records</a:t>
            </a:r>
            <a:endParaRPr sz="1600" kern="0">
              <a:solidFill>
                <a:srgbClr val="000000"/>
              </a:solidFill>
              <a:latin typeface="Merriweather"/>
              <a:ea typeface="Merriweather"/>
              <a:cs typeface="Merriweather"/>
              <a:sym typeface="Merriweather"/>
            </a:endParaRPr>
          </a:p>
          <a:p>
            <a:pPr marL="1219170" indent="-406390" defTabSz="1219170">
              <a:lnSpc>
                <a:spcPct val="115000"/>
              </a:lnSpc>
              <a:buClr>
                <a:srgbClr val="000000"/>
              </a:buClr>
              <a:buSzPts val="1200"/>
              <a:buFont typeface="Merriweather"/>
              <a:buChar char="●"/>
            </a:pPr>
            <a:r>
              <a:rPr lang="en" sz="1600" kern="0">
                <a:solidFill>
                  <a:srgbClr val="000000"/>
                </a:solidFill>
                <a:latin typeface="Merriweather"/>
                <a:ea typeface="Merriweather"/>
                <a:cs typeface="Merriweather"/>
                <a:sym typeface="Merriweather"/>
              </a:rPr>
              <a:t>Still Pictures</a:t>
            </a:r>
            <a:endParaRPr sz="1600" kern="0">
              <a:solidFill>
                <a:srgbClr val="000000"/>
              </a:solidFill>
              <a:latin typeface="Merriweather"/>
              <a:ea typeface="Merriweather"/>
              <a:cs typeface="Merriweather"/>
              <a:sym typeface="Merriweather"/>
            </a:endParaRPr>
          </a:p>
          <a:p>
            <a:pPr algn="ctr" defTabSz="1219170">
              <a:lnSpc>
                <a:spcPct val="115000"/>
              </a:lnSpc>
              <a:spcBef>
                <a:spcPts val="1333"/>
              </a:spcBef>
              <a:buClr>
                <a:srgbClr val="000000"/>
              </a:buClr>
            </a:pPr>
            <a:endParaRPr sz="1600" kern="0">
              <a:solidFill>
                <a:srgbClr val="000000"/>
              </a:solidFill>
              <a:latin typeface="Merriweather"/>
              <a:ea typeface="Merriweather"/>
              <a:cs typeface="Merriweather"/>
              <a:sym typeface="Merriweathe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p:nvPr/>
        </p:nvSpPr>
        <p:spPr>
          <a:xfrm>
            <a:off x="0" y="1396565"/>
            <a:ext cx="12192000" cy="759078"/>
          </a:xfrm>
          <a:prstGeom prst="rect">
            <a:avLst/>
          </a:prstGeom>
          <a:solidFill>
            <a:srgbClr val="073763"/>
          </a:solidFill>
          <a:ln w="19050" cap="flat" cmpd="sng">
            <a:solidFill>
              <a:srgbClr val="073763"/>
            </a:solidFill>
            <a:prstDash val="solid"/>
            <a:round/>
            <a:headEnd type="none" w="sm" len="sm"/>
            <a:tailEnd type="none" w="sm" len="sm"/>
          </a:ln>
        </p:spPr>
        <p:txBody>
          <a:bodyPr spcFirstLastPara="1" wrap="square" lIns="121900" tIns="121900" rIns="121900" bIns="121900" anchor="t" anchorCtr="0">
            <a:spAutoFit/>
          </a:bodyPr>
          <a:lstStyle/>
          <a:p>
            <a:pPr algn="ctr" defTabSz="1219170">
              <a:buClr>
                <a:srgbClr val="000000"/>
              </a:buClr>
            </a:pPr>
            <a:r>
              <a:rPr lang="en" sz="3333" kern="0">
                <a:solidFill>
                  <a:srgbClr val="FFFFFF"/>
                </a:solidFill>
                <a:latin typeface="Merriweather"/>
                <a:ea typeface="Merriweather"/>
                <a:cs typeface="Merriweather"/>
                <a:sym typeface="Merriweather"/>
              </a:rPr>
              <a:t>Electronic Records</a:t>
            </a:r>
            <a:endParaRPr sz="1867" kern="0">
              <a:solidFill>
                <a:srgbClr val="FFFFFF"/>
              </a:solidFill>
              <a:latin typeface="Merriweather"/>
              <a:ea typeface="Merriweather"/>
              <a:cs typeface="Merriweather"/>
              <a:sym typeface="Merriweather"/>
            </a:endParaRPr>
          </a:p>
        </p:txBody>
      </p:sp>
      <p:sp>
        <p:nvSpPr>
          <p:cNvPr id="80" name="Google Shape;80;p15"/>
          <p:cNvSpPr txBox="1"/>
          <p:nvPr/>
        </p:nvSpPr>
        <p:spPr>
          <a:xfrm>
            <a:off x="270000" y="2213433"/>
            <a:ext cx="11635600" cy="3517200"/>
          </a:xfrm>
          <a:prstGeom prst="rect">
            <a:avLst/>
          </a:prstGeom>
          <a:noFill/>
          <a:ln>
            <a:noFill/>
          </a:ln>
        </p:spPr>
        <p:txBody>
          <a:bodyPr spcFirstLastPara="1" wrap="square" lIns="121900" tIns="121900" rIns="121900" bIns="121900" anchor="t" anchorCtr="0">
            <a:noAutofit/>
          </a:bodyPr>
          <a:lstStyle/>
          <a:p>
            <a:pPr marL="609585" defTabSz="1219170">
              <a:lnSpc>
                <a:spcPct val="115000"/>
              </a:lnSpc>
              <a:buClr>
                <a:srgbClr val="000000"/>
              </a:buClr>
            </a:pPr>
            <a:r>
              <a:rPr lang="en" sz="1600" kern="0">
                <a:solidFill>
                  <a:srgbClr val="000000"/>
                </a:solidFill>
                <a:latin typeface="Merriweather"/>
                <a:ea typeface="Merriweather"/>
                <a:cs typeface="Merriweather"/>
                <a:sym typeface="Merriweather"/>
              </a:rPr>
              <a:t>Minimal disruption</a:t>
            </a:r>
            <a:endParaRPr sz="1600" kern="0">
              <a:solidFill>
                <a:srgbClr val="000000"/>
              </a:solidFill>
              <a:latin typeface="Merriweather"/>
              <a:ea typeface="Merriweather"/>
              <a:cs typeface="Merriweather"/>
              <a:sym typeface="Merriweather"/>
            </a:endParaRPr>
          </a:p>
          <a:p>
            <a:pPr marL="1219170" indent="-406390" defTabSz="1219170">
              <a:lnSpc>
                <a:spcPct val="115000"/>
              </a:lnSpc>
              <a:spcBef>
                <a:spcPts val="1333"/>
              </a:spcBef>
              <a:buClr>
                <a:srgbClr val="000000"/>
              </a:buClr>
              <a:buSzPts val="1200"/>
              <a:buFont typeface="Merriweather"/>
              <a:buChar char="●"/>
            </a:pPr>
            <a:r>
              <a:rPr lang="en" sz="1600" kern="0">
                <a:solidFill>
                  <a:srgbClr val="000000"/>
                </a:solidFill>
                <a:latin typeface="Merriweather"/>
                <a:ea typeface="Merriweather"/>
                <a:cs typeface="Merriweather"/>
                <a:sym typeface="Merriweather"/>
              </a:rPr>
              <a:t>Electronic records are available remotely </a:t>
            </a:r>
            <a:endParaRPr sz="1600" kern="0">
              <a:solidFill>
                <a:srgbClr val="000000"/>
              </a:solidFill>
              <a:latin typeface="Merriweather"/>
              <a:ea typeface="Merriweather"/>
              <a:cs typeface="Merriweather"/>
              <a:sym typeface="Merriweather"/>
            </a:endParaRPr>
          </a:p>
          <a:p>
            <a:pPr marL="1219170" indent="-406390" defTabSz="1219170">
              <a:lnSpc>
                <a:spcPct val="115000"/>
              </a:lnSpc>
              <a:buClr>
                <a:srgbClr val="000000"/>
              </a:buClr>
              <a:buSzPts val="1200"/>
              <a:buFont typeface="Merriweather"/>
              <a:buChar char="●"/>
            </a:pPr>
            <a:r>
              <a:rPr lang="en" sz="1600" kern="0">
                <a:solidFill>
                  <a:srgbClr val="000000"/>
                </a:solidFill>
                <a:latin typeface="Merriweather"/>
                <a:ea typeface="Merriweather"/>
                <a:cs typeface="Merriweather"/>
                <a:sym typeface="Merriweather"/>
              </a:rPr>
              <a:t>Significant volume of textual records </a:t>
            </a:r>
            <a:br>
              <a:rPr lang="en" sz="1600" kern="0">
                <a:solidFill>
                  <a:srgbClr val="000000"/>
                </a:solidFill>
                <a:latin typeface="Merriweather"/>
                <a:ea typeface="Merriweather"/>
                <a:cs typeface="Merriweather"/>
                <a:sym typeface="Merriweather"/>
              </a:rPr>
            </a:br>
            <a:r>
              <a:rPr lang="en" sz="1600" kern="0">
                <a:solidFill>
                  <a:srgbClr val="000000"/>
                </a:solidFill>
                <a:latin typeface="Merriweather"/>
                <a:ea typeface="Merriweather"/>
                <a:cs typeface="Merriweather"/>
                <a:sym typeface="Merriweather"/>
              </a:rPr>
              <a:t>already digitized</a:t>
            </a:r>
            <a:endParaRPr sz="1600" kern="0">
              <a:solidFill>
                <a:srgbClr val="000000"/>
              </a:solidFill>
              <a:latin typeface="Merriweather"/>
              <a:ea typeface="Merriweather"/>
              <a:cs typeface="Merriweather"/>
              <a:sym typeface="Merriweather"/>
            </a:endParaRPr>
          </a:p>
          <a:p>
            <a:pPr marL="1219170" indent="-406390" defTabSz="1219170">
              <a:lnSpc>
                <a:spcPct val="115000"/>
              </a:lnSpc>
              <a:buClr>
                <a:srgbClr val="000000"/>
              </a:buClr>
              <a:buSzPts val="1200"/>
              <a:buFont typeface="Merriweather"/>
              <a:buChar char="●"/>
            </a:pPr>
            <a:r>
              <a:rPr lang="en" sz="1600" kern="0">
                <a:solidFill>
                  <a:srgbClr val="000000"/>
                </a:solidFill>
                <a:latin typeface="Merriweather"/>
                <a:ea typeface="Merriweather"/>
                <a:cs typeface="Merriweather"/>
                <a:sym typeface="Merriweather"/>
              </a:rPr>
              <a:t>Frequently requested records available online</a:t>
            </a:r>
            <a:endParaRPr sz="1600" kern="0">
              <a:solidFill>
                <a:srgbClr val="000000"/>
              </a:solidFill>
              <a:latin typeface="Merriweather"/>
              <a:ea typeface="Merriweather"/>
              <a:cs typeface="Merriweather"/>
              <a:sym typeface="Merriweather"/>
            </a:endParaRPr>
          </a:p>
          <a:p>
            <a:pPr marL="609585" defTabSz="1219170">
              <a:lnSpc>
                <a:spcPct val="115000"/>
              </a:lnSpc>
              <a:spcBef>
                <a:spcPts val="1333"/>
              </a:spcBef>
              <a:buClr>
                <a:srgbClr val="000000"/>
              </a:buClr>
            </a:pPr>
            <a:endParaRPr sz="1600" kern="0">
              <a:solidFill>
                <a:srgbClr val="000000"/>
              </a:solidFill>
              <a:latin typeface="Merriweather"/>
              <a:ea typeface="Merriweather"/>
              <a:cs typeface="Merriweather"/>
              <a:sym typeface="Merriweather"/>
            </a:endParaRPr>
          </a:p>
          <a:p>
            <a:pPr marL="609585" defTabSz="1219170">
              <a:lnSpc>
                <a:spcPct val="115000"/>
              </a:lnSpc>
              <a:spcBef>
                <a:spcPts val="1333"/>
              </a:spcBef>
              <a:buClr>
                <a:srgbClr val="000000"/>
              </a:buClr>
            </a:pPr>
            <a:r>
              <a:rPr lang="en" sz="1600" kern="0">
                <a:solidFill>
                  <a:srgbClr val="000000"/>
                </a:solidFill>
                <a:latin typeface="Merriweather"/>
                <a:ea typeface="Merriweather"/>
                <a:cs typeface="Merriweather"/>
                <a:sym typeface="Merriweather"/>
              </a:rPr>
              <a:t>Biggest challenge</a:t>
            </a:r>
            <a:endParaRPr sz="1600" kern="0">
              <a:solidFill>
                <a:srgbClr val="000000"/>
              </a:solidFill>
              <a:latin typeface="Merriweather"/>
              <a:ea typeface="Merriweather"/>
              <a:cs typeface="Merriweather"/>
              <a:sym typeface="Merriweather"/>
            </a:endParaRPr>
          </a:p>
          <a:p>
            <a:pPr marL="1219170" indent="-406390" defTabSz="1219170">
              <a:lnSpc>
                <a:spcPct val="115000"/>
              </a:lnSpc>
              <a:spcBef>
                <a:spcPts val="1333"/>
              </a:spcBef>
              <a:buClr>
                <a:srgbClr val="000000"/>
              </a:buClr>
              <a:buSzPts val="1200"/>
              <a:buFont typeface="Merriweather"/>
              <a:buChar char="●"/>
            </a:pPr>
            <a:r>
              <a:rPr lang="en" sz="1600" kern="0">
                <a:solidFill>
                  <a:srgbClr val="000000"/>
                </a:solidFill>
                <a:latin typeface="Merriweather"/>
                <a:ea typeface="Merriweather"/>
                <a:cs typeface="Merriweather"/>
                <a:sym typeface="Merriweather"/>
              </a:rPr>
              <a:t>Access to specialized software in order to </a:t>
            </a:r>
            <a:br>
              <a:rPr lang="en" sz="1600" kern="0">
                <a:solidFill>
                  <a:srgbClr val="000000"/>
                </a:solidFill>
                <a:latin typeface="Merriweather"/>
                <a:ea typeface="Merriweather"/>
                <a:cs typeface="Merriweather"/>
                <a:sym typeface="Merriweather"/>
              </a:rPr>
            </a:br>
            <a:r>
              <a:rPr lang="en" sz="1600" kern="0">
                <a:solidFill>
                  <a:srgbClr val="000000"/>
                </a:solidFill>
                <a:latin typeface="Merriweather"/>
                <a:ea typeface="Merriweather"/>
                <a:cs typeface="Merriweather"/>
                <a:sym typeface="Merriweather"/>
              </a:rPr>
              <a:t>view some records</a:t>
            </a:r>
            <a:endParaRPr sz="1600" kern="0">
              <a:solidFill>
                <a:srgbClr val="000000"/>
              </a:solidFill>
              <a:latin typeface="Merriweather"/>
              <a:ea typeface="Merriweather"/>
              <a:cs typeface="Merriweather"/>
              <a:sym typeface="Merriweather"/>
            </a:endParaRPr>
          </a:p>
          <a:p>
            <a:pPr algn="ctr" defTabSz="1219170">
              <a:lnSpc>
                <a:spcPct val="115000"/>
              </a:lnSpc>
              <a:spcBef>
                <a:spcPts val="1333"/>
              </a:spcBef>
              <a:buClr>
                <a:srgbClr val="000000"/>
              </a:buClr>
            </a:pPr>
            <a:endParaRPr sz="1600" kern="0">
              <a:solidFill>
                <a:srgbClr val="000000"/>
              </a:solidFill>
              <a:latin typeface="Merriweather"/>
              <a:ea typeface="Merriweather"/>
              <a:cs typeface="Merriweather"/>
              <a:sym typeface="Merriweather"/>
            </a:endParaRPr>
          </a:p>
        </p:txBody>
      </p:sp>
      <p:pic>
        <p:nvPicPr>
          <p:cNvPr id="81" name="Google Shape;81;p15"/>
          <p:cNvPicPr preferRelativeResize="0"/>
          <p:nvPr/>
        </p:nvPicPr>
        <p:blipFill rotWithShape="1">
          <a:blip r:embed="rId3">
            <a:alphaModFix/>
          </a:blip>
          <a:srcRect t="1171" b="1171"/>
          <a:stretch/>
        </p:blipFill>
        <p:spPr>
          <a:xfrm>
            <a:off x="6732200" y="3134100"/>
            <a:ext cx="5273869" cy="16758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p:nvPr/>
        </p:nvSpPr>
        <p:spPr>
          <a:xfrm>
            <a:off x="226800" y="1429233"/>
            <a:ext cx="11738400" cy="44892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pPr>
            <a:endParaRPr sz="4000" kern="0">
              <a:solidFill>
                <a:srgbClr val="000000"/>
              </a:solidFill>
              <a:latin typeface="Merriweather"/>
              <a:ea typeface="Merriweather"/>
              <a:cs typeface="Merriweather"/>
              <a:sym typeface="Merriweather"/>
            </a:endParaRPr>
          </a:p>
          <a:p>
            <a:pPr defTabSz="1219170">
              <a:lnSpc>
                <a:spcPct val="115000"/>
              </a:lnSpc>
              <a:buClr>
                <a:srgbClr val="000000"/>
              </a:buClr>
            </a:pPr>
            <a:endParaRPr sz="1867" kern="0">
              <a:solidFill>
                <a:srgbClr val="000000"/>
              </a:solidFill>
              <a:latin typeface="Merriweather"/>
              <a:ea typeface="Merriweather"/>
              <a:cs typeface="Merriweather"/>
              <a:sym typeface="Merriweather"/>
            </a:endParaRPr>
          </a:p>
          <a:p>
            <a:pPr marL="609585" defTabSz="1219170">
              <a:lnSpc>
                <a:spcPct val="115000"/>
              </a:lnSpc>
              <a:buClr>
                <a:srgbClr val="000000"/>
              </a:buClr>
            </a:pPr>
            <a:endParaRPr sz="1867" kern="0">
              <a:solidFill>
                <a:srgbClr val="000000"/>
              </a:solidFill>
              <a:latin typeface="Merriweather"/>
              <a:ea typeface="Merriweather"/>
              <a:cs typeface="Merriweather"/>
              <a:sym typeface="Merriweather"/>
            </a:endParaRPr>
          </a:p>
          <a:p>
            <a:pPr algn="ctr" defTabSz="1219170">
              <a:lnSpc>
                <a:spcPct val="115000"/>
              </a:lnSpc>
              <a:buClr>
                <a:srgbClr val="000000"/>
              </a:buClr>
            </a:pPr>
            <a:endParaRPr sz="4000" kern="0">
              <a:solidFill>
                <a:srgbClr val="000000"/>
              </a:solidFill>
              <a:latin typeface="Merriweather"/>
              <a:ea typeface="Merriweather"/>
              <a:cs typeface="Merriweather"/>
              <a:sym typeface="Merriweather"/>
            </a:endParaRPr>
          </a:p>
        </p:txBody>
      </p:sp>
      <p:pic>
        <p:nvPicPr>
          <p:cNvPr id="87" name="Google Shape;87;p16"/>
          <p:cNvPicPr preferRelativeResize="0"/>
          <p:nvPr/>
        </p:nvPicPr>
        <p:blipFill>
          <a:blip r:embed="rId3">
            <a:alphaModFix/>
          </a:blip>
          <a:stretch>
            <a:fillRect/>
          </a:stretch>
        </p:blipFill>
        <p:spPr>
          <a:xfrm>
            <a:off x="1115834" y="1599183"/>
            <a:ext cx="10273365" cy="4149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7" title="History Hub Requests 2019 vs. 2020"/>
          <p:cNvPicPr preferRelativeResize="0"/>
          <p:nvPr/>
        </p:nvPicPr>
        <p:blipFill>
          <a:blip r:embed="rId3">
            <a:alphaModFix/>
          </a:blip>
          <a:stretch>
            <a:fillRect/>
          </a:stretch>
        </p:blipFill>
        <p:spPr>
          <a:xfrm>
            <a:off x="4368136" y="147368"/>
            <a:ext cx="7708801" cy="4770833"/>
          </a:xfrm>
          <a:prstGeom prst="rect">
            <a:avLst/>
          </a:prstGeom>
          <a:noFill/>
          <a:ln>
            <a:noFill/>
          </a:ln>
        </p:spPr>
      </p:pic>
      <p:pic>
        <p:nvPicPr>
          <p:cNvPr id="93" name="Google Shape;93;p17" title="History Hub Requests 2015-2020"/>
          <p:cNvPicPr preferRelativeResize="0"/>
          <p:nvPr/>
        </p:nvPicPr>
        <p:blipFill>
          <a:blip r:embed="rId4">
            <a:alphaModFix/>
          </a:blip>
          <a:stretch>
            <a:fillRect/>
          </a:stretch>
        </p:blipFill>
        <p:spPr>
          <a:xfrm>
            <a:off x="108767" y="3059934"/>
            <a:ext cx="4456768" cy="275586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p:nvPr/>
        </p:nvSpPr>
        <p:spPr>
          <a:xfrm>
            <a:off x="312800" y="1341034"/>
            <a:ext cx="11879200" cy="75907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333" b="1" kern="0" dirty="0">
                <a:solidFill>
                  <a:srgbClr val="1C4587"/>
                </a:solidFill>
                <a:latin typeface="Merriweather"/>
                <a:ea typeface="Merriweather"/>
                <a:cs typeface="Merriweather"/>
                <a:sym typeface="Merriweather"/>
              </a:rPr>
              <a:t>New History Hub Communities</a:t>
            </a:r>
            <a:endParaRPr sz="1867" kern="0" dirty="0">
              <a:solidFill>
                <a:srgbClr val="000000"/>
              </a:solidFill>
              <a:latin typeface="Arial"/>
              <a:cs typeface="Arial"/>
              <a:sym typeface="Arial"/>
            </a:endParaRPr>
          </a:p>
        </p:txBody>
      </p:sp>
      <p:graphicFrame>
        <p:nvGraphicFramePr>
          <p:cNvPr id="99" name="Google Shape;99;p18"/>
          <p:cNvGraphicFramePr/>
          <p:nvPr>
            <p:extLst>
              <p:ext uri="{D42A27DB-BD31-4B8C-83A1-F6EECF244321}">
                <p14:modId xmlns:p14="http://schemas.microsoft.com/office/powerpoint/2010/main" val="3727077725"/>
              </p:ext>
            </p:extLst>
          </p:nvPr>
        </p:nvGraphicFramePr>
        <p:xfrm>
          <a:off x="1270000" y="2000801"/>
          <a:ext cx="9652000" cy="3892000"/>
        </p:xfrm>
        <a:graphic>
          <a:graphicData uri="http://schemas.openxmlformats.org/drawingml/2006/table">
            <a:tbl>
              <a:tblPr>
                <a:noFill/>
              </a:tblPr>
              <a:tblGrid>
                <a:gridCol w="4826000">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3892000">
                <a:tc>
                  <a:txBody>
                    <a:bodyPr/>
                    <a:lstStyle/>
                    <a:p>
                      <a:pPr marL="457200" lvl="0" indent="-317500" algn="l" rtl="0">
                        <a:spcBef>
                          <a:spcPts val="0"/>
                        </a:spcBef>
                        <a:spcAft>
                          <a:spcPts val="0"/>
                        </a:spcAft>
                        <a:buClr>
                          <a:schemeClr val="dk1"/>
                        </a:buClr>
                        <a:buSzPts val="1400"/>
                        <a:buChar char="●"/>
                      </a:pPr>
                      <a:r>
                        <a:rPr lang="en" sz="2500">
                          <a:solidFill>
                            <a:schemeClr val="dk1"/>
                          </a:solidFill>
                        </a:rPr>
                        <a:t>Immigration and Naturalization Records</a:t>
                      </a:r>
                      <a:endParaRPr sz="2500">
                        <a:solidFill>
                          <a:schemeClr val="dk1"/>
                        </a:solidFill>
                      </a:endParaRPr>
                    </a:p>
                    <a:p>
                      <a:pPr marL="457200" lvl="0" indent="0" algn="l" rtl="0">
                        <a:spcBef>
                          <a:spcPts val="0"/>
                        </a:spcBef>
                        <a:spcAft>
                          <a:spcPts val="0"/>
                        </a:spcAft>
                        <a:buNone/>
                      </a:pPr>
                      <a:endParaRPr sz="2500">
                        <a:solidFill>
                          <a:schemeClr val="dk1"/>
                        </a:solidFill>
                      </a:endParaRPr>
                    </a:p>
                    <a:p>
                      <a:pPr marL="457200" lvl="0" indent="-317500" algn="l" rtl="0">
                        <a:spcBef>
                          <a:spcPts val="0"/>
                        </a:spcBef>
                        <a:spcAft>
                          <a:spcPts val="0"/>
                        </a:spcAft>
                        <a:buClr>
                          <a:schemeClr val="dk1"/>
                        </a:buClr>
                        <a:buSzPts val="1400"/>
                        <a:buChar char="●"/>
                      </a:pPr>
                      <a:r>
                        <a:rPr lang="en" sz="2500">
                          <a:solidFill>
                            <a:schemeClr val="dk1"/>
                          </a:solidFill>
                        </a:rPr>
                        <a:t>Census Records</a:t>
                      </a:r>
                      <a:endParaRPr sz="2500">
                        <a:solidFill>
                          <a:schemeClr val="dk1"/>
                        </a:solidFill>
                      </a:endParaRPr>
                    </a:p>
                    <a:p>
                      <a:pPr marL="457200" lvl="0" indent="0" algn="l" rtl="0">
                        <a:spcBef>
                          <a:spcPts val="0"/>
                        </a:spcBef>
                        <a:spcAft>
                          <a:spcPts val="0"/>
                        </a:spcAft>
                        <a:buNone/>
                      </a:pPr>
                      <a:endParaRPr sz="2500">
                        <a:solidFill>
                          <a:schemeClr val="dk1"/>
                        </a:solidFill>
                      </a:endParaRPr>
                    </a:p>
                    <a:p>
                      <a:pPr marL="457200" lvl="0" indent="-317500" algn="l" rtl="0">
                        <a:spcBef>
                          <a:spcPts val="0"/>
                        </a:spcBef>
                        <a:spcAft>
                          <a:spcPts val="0"/>
                        </a:spcAft>
                        <a:buClr>
                          <a:schemeClr val="dk1"/>
                        </a:buClr>
                        <a:buSzPts val="1400"/>
                        <a:buChar char="●"/>
                      </a:pPr>
                      <a:r>
                        <a:rPr lang="en" sz="2500">
                          <a:solidFill>
                            <a:schemeClr val="dk1"/>
                          </a:solidFill>
                        </a:rPr>
                        <a:t>Foreign Affairs Records</a:t>
                      </a:r>
                      <a:endParaRPr sz="2500">
                        <a:solidFill>
                          <a:schemeClr val="dk1"/>
                        </a:solidFill>
                      </a:endParaRPr>
                    </a:p>
                    <a:p>
                      <a:pPr marL="457200" lvl="0" indent="0" algn="l" rtl="0">
                        <a:spcBef>
                          <a:spcPts val="0"/>
                        </a:spcBef>
                        <a:spcAft>
                          <a:spcPts val="0"/>
                        </a:spcAft>
                        <a:buNone/>
                      </a:pPr>
                      <a:endParaRPr sz="2500">
                        <a:solidFill>
                          <a:schemeClr val="dk1"/>
                        </a:solidFill>
                      </a:endParaRPr>
                    </a:p>
                    <a:p>
                      <a:pPr marL="457200" lvl="0" indent="-317500" algn="l" rtl="0">
                        <a:spcBef>
                          <a:spcPts val="0"/>
                        </a:spcBef>
                        <a:spcAft>
                          <a:spcPts val="0"/>
                        </a:spcAft>
                        <a:buClr>
                          <a:schemeClr val="dk1"/>
                        </a:buClr>
                        <a:buSzPts val="1400"/>
                        <a:buChar char="●"/>
                      </a:pPr>
                      <a:r>
                        <a:rPr lang="en" sz="2500">
                          <a:solidFill>
                            <a:schemeClr val="dk1"/>
                          </a:solidFill>
                        </a:rPr>
                        <a:t>Court Records</a:t>
                      </a:r>
                      <a:endParaRPr sz="2500"/>
                    </a:p>
                  </a:txBody>
                  <a:tcPr marL="121900" marR="121900" marT="121900" marB="121900">
                    <a:lnL w="38100" cap="flat" cmpd="sng">
                      <a:solidFill>
                        <a:srgbClr val="073763"/>
                      </a:solidFill>
                      <a:prstDash val="solid"/>
                      <a:round/>
                      <a:headEnd type="none" w="sm" len="sm"/>
                      <a:tailEnd type="none" w="sm" len="sm"/>
                    </a:lnL>
                    <a:lnR w="38100" cap="flat" cmpd="sng">
                      <a:solidFill>
                        <a:srgbClr val="073763"/>
                      </a:solidFill>
                      <a:prstDash val="solid"/>
                      <a:round/>
                      <a:headEnd type="none" w="sm" len="sm"/>
                      <a:tailEnd type="none" w="sm" len="sm"/>
                    </a:lnR>
                    <a:lnT w="38100" cap="flat" cmpd="sng">
                      <a:solidFill>
                        <a:srgbClr val="073763"/>
                      </a:solidFill>
                      <a:prstDash val="solid"/>
                      <a:round/>
                      <a:headEnd type="none" w="sm" len="sm"/>
                      <a:tailEnd type="none" w="sm" len="sm"/>
                    </a:lnT>
                    <a:lnB w="38100" cap="flat" cmpd="sng">
                      <a:solidFill>
                        <a:srgbClr val="073763"/>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 sz="2500" dirty="0">
                          <a:solidFill>
                            <a:schemeClr val="dk1"/>
                          </a:solidFill>
                        </a:rPr>
                        <a:t>Military &amp; Civilian Personnel Records</a:t>
                      </a:r>
                      <a:endParaRPr sz="2500" dirty="0">
                        <a:solidFill>
                          <a:schemeClr val="dk1"/>
                        </a:solidFill>
                      </a:endParaRPr>
                    </a:p>
                    <a:p>
                      <a:pPr marL="457200" lvl="0" indent="0" algn="l" rtl="0">
                        <a:spcBef>
                          <a:spcPts val="0"/>
                        </a:spcBef>
                        <a:spcAft>
                          <a:spcPts val="0"/>
                        </a:spcAft>
                        <a:buNone/>
                      </a:pPr>
                      <a:endParaRPr sz="2500" dirty="0">
                        <a:solidFill>
                          <a:schemeClr val="dk1"/>
                        </a:solidFill>
                      </a:endParaRPr>
                    </a:p>
                    <a:p>
                      <a:pPr marL="457200" lvl="0" indent="-317500" algn="l" rtl="0">
                        <a:spcBef>
                          <a:spcPts val="0"/>
                        </a:spcBef>
                        <a:spcAft>
                          <a:spcPts val="0"/>
                        </a:spcAft>
                        <a:buClr>
                          <a:schemeClr val="dk1"/>
                        </a:buClr>
                        <a:buSzPts val="1400"/>
                        <a:buChar char="●"/>
                      </a:pPr>
                      <a:r>
                        <a:rPr lang="en" sz="2500" dirty="0">
                          <a:solidFill>
                            <a:schemeClr val="dk1"/>
                          </a:solidFill>
                        </a:rPr>
                        <a:t>Army and Air Force Records</a:t>
                      </a:r>
                      <a:endParaRPr sz="2500" dirty="0">
                        <a:solidFill>
                          <a:schemeClr val="dk1"/>
                        </a:solidFill>
                      </a:endParaRPr>
                    </a:p>
                    <a:p>
                      <a:pPr marL="457200" lvl="0" indent="0" algn="l" rtl="0">
                        <a:spcBef>
                          <a:spcPts val="0"/>
                        </a:spcBef>
                        <a:spcAft>
                          <a:spcPts val="0"/>
                        </a:spcAft>
                        <a:buNone/>
                      </a:pPr>
                      <a:endParaRPr sz="2500" dirty="0">
                        <a:solidFill>
                          <a:schemeClr val="dk1"/>
                        </a:solidFill>
                      </a:endParaRPr>
                    </a:p>
                    <a:p>
                      <a:pPr marL="457200" lvl="0" indent="-317500" algn="l" rtl="0">
                        <a:spcBef>
                          <a:spcPts val="0"/>
                        </a:spcBef>
                        <a:spcAft>
                          <a:spcPts val="0"/>
                        </a:spcAft>
                        <a:buClr>
                          <a:schemeClr val="dk1"/>
                        </a:buClr>
                        <a:buSzPts val="1400"/>
                        <a:buChar char="●"/>
                      </a:pPr>
                      <a:r>
                        <a:rPr lang="en" sz="2500" dirty="0">
                          <a:solidFill>
                            <a:schemeClr val="dk1"/>
                          </a:solidFill>
                        </a:rPr>
                        <a:t>Navy, Marine Corps, and Coast Guard Records</a:t>
                      </a:r>
                      <a:endParaRPr sz="2500" dirty="0">
                        <a:solidFill>
                          <a:schemeClr val="dk1"/>
                        </a:solidFill>
                      </a:endParaRPr>
                    </a:p>
                    <a:p>
                      <a:pPr marL="457200" lvl="0" indent="0" algn="l" rtl="0">
                        <a:spcBef>
                          <a:spcPts val="0"/>
                        </a:spcBef>
                        <a:spcAft>
                          <a:spcPts val="0"/>
                        </a:spcAft>
                        <a:buNone/>
                      </a:pPr>
                      <a:endParaRPr sz="2500" dirty="0">
                        <a:solidFill>
                          <a:schemeClr val="dk1"/>
                        </a:solidFill>
                      </a:endParaRPr>
                    </a:p>
                    <a:p>
                      <a:pPr marL="457200" lvl="0" indent="-317500" algn="l" rtl="0">
                        <a:spcBef>
                          <a:spcPts val="0"/>
                        </a:spcBef>
                        <a:spcAft>
                          <a:spcPts val="0"/>
                        </a:spcAft>
                        <a:buClr>
                          <a:schemeClr val="dk1"/>
                        </a:buClr>
                        <a:buSzPts val="1400"/>
                        <a:buChar char="●"/>
                      </a:pPr>
                      <a:r>
                        <a:rPr lang="en" sz="2500" dirty="0">
                          <a:solidFill>
                            <a:schemeClr val="dk1"/>
                          </a:solidFill>
                        </a:rPr>
                        <a:t>Native American Records</a:t>
                      </a:r>
                      <a:endParaRPr sz="2500" dirty="0"/>
                    </a:p>
                  </a:txBody>
                  <a:tcPr marL="121900" marR="121900" marT="121900" marB="121900">
                    <a:lnL w="38100" cap="flat" cmpd="sng">
                      <a:solidFill>
                        <a:srgbClr val="073763"/>
                      </a:solidFill>
                      <a:prstDash val="solid"/>
                      <a:round/>
                      <a:headEnd type="none" w="sm" len="sm"/>
                      <a:tailEnd type="none" w="sm" len="sm"/>
                    </a:lnL>
                    <a:lnR w="38100" cap="flat" cmpd="sng">
                      <a:solidFill>
                        <a:srgbClr val="073763"/>
                      </a:solidFill>
                      <a:prstDash val="solid"/>
                      <a:round/>
                      <a:headEnd type="none" w="sm" len="sm"/>
                      <a:tailEnd type="none" w="sm" len="sm"/>
                    </a:lnR>
                    <a:lnT w="38100" cap="flat" cmpd="sng">
                      <a:solidFill>
                        <a:srgbClr val="073763"/>
                      </a:solidFill>
                      <a:prstDash val="solid"/>
                      <a:round/>
                      <a:headEnd type="none" w="sm" len="sm"/>
                      <a:tailEnd type="none" w="sm" len="sm"/>
                    </a:lnT>
                    <a:lnB w="38100" cap="flat" cmpd="sng">
                      <a:solidFill>
                        <a:srgbClr val="073763"/>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p:nvPr/>
        </p:nvSpPr>
        <p:spPr>
          <a:xfrm>
            <a:off x="3422533" y="2805900"/>
            <a:ext cx="8769600" cy="29020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pPr>
            <a:r>
              <a:rPr lang="en" sz="4000" kern="0">
                <a:solidFill>
                  <a:srgbClr val="FFFFFF"/>
                </a:solidFill>
                <a:latin typeface="Merriweather"/>
                <a:ea typeface="Merriweather"/>
                <a:cs typeface="Merriweather"/>
                <a:sym typeface="Merriweather"/>
              </a:rPr>
              <a:t>Archives 1 Reference Branch</a:t>
            </a:r>
            <a:endParaRPr sz="4000" kern="0">
              <a:solidFill>
                <a:srgbClr val="FFFFFF"/>
              </a:solidFill>
              <a:latin typeface="Merriweather"/>
              <a:ea typeface="Merriweather"/>
              <a:cs typeface="Merriweather"/>
              <a:sym typeface="Merriweather"/>
            </a:endParaRPr>
          </a:p>
          <a:p>
            <a:pPr algn="ctr" defTabSz="1219170">
              <a:lnSpc>
                <a:spcPct val="115000"/>
              </a:lnSpc>
              <a:buClr>
                <a:srgbClr val="000000"/>
              </a:buClr>
            </a:pPr>
            <a:r>
              <a:rPr lang="en" sz="4000" kern="0">
                <a:solidFill>
                  <a:srgbClr val="FFFFFF"/>
                </a:solidFill>
                <a:latin typeface="Merriweather"/>
                <a:ea typeface="Merriweather"/>
                <a:cs typeface="Merriweather"/>
                <a:sym typeface="Merriweather"/>
              </a:rPr>
              <a:t>The National Archives Building</a:t>
            </a:r>
            <a:endParaRPr sz="4000" kern="0">
              <a:solidFill>
                <a:srgbClr val="FFFFFF"/>
              </a:solidFill>
              <a:latin typeface="Merriweather"/>
              <a:ea typeface="Merriweather"/>
              <a:cs typeface="Merriweather"/>
              <a:sym typeface="Merriweather"/>
            </a:endParaRPr>
          </a:p>
          <a:p>
            <a:pPr algn="ctr" defTabSz="1219170">
              <a:lnSpc>
                <a:spcPct val="115000"/>
              </a:lnSpc>
              <a:buClr>
                <a:srgbClr val="000000"/>
              </a:buClr>
            </a:pPr>
            <a:r>
              <a:rPr lang="en" sz="4000" kern="0">
                <a:solidFill>
                  <a:srgbClr val="FFFFFF"/>
                </a:solidFill>
                <a:latin typeface="Merriweather"/>
                <a:ea typeface="Merriweather"/>
                <a:cs typeface="Merriweather"/>
                <a:sym typeface="Merriweather"/>
              </a:rPr>
              <a:t>Washington, DC</a:t>
            </a:r>
            <a:endParaRPr sz="4000" kern="0">
              <a:solidFill>
                <a:srgbClr val="FFFFFF"/>
              </a:solidFill>
              <a:latin typeface="Merriweather"/>
              <a:ea typeface="Merriweather"/>
              <a:cs typeface="Merriweather"/>
              <a:sym typeface="Merriweathe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p:nvPr/>
        </p:nvSpPr>
        <p:spPr>
          <a:xfrm>
            <a:off x="562567" y="1701100"/>
            <a:ext cx="11171200" cy="759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000000"/>
                </a:solidFill>
                <a:latin typeface="Merriweather"/>
                <a:ea typeface="Merriweather"/>
                <a:cs typeface="Merriweather"/>
                <a:sym typeface="Merriweather"/>
              </a:rPr>
              <a:t>Archives 1 Reference Branch - Quick Overview</a:t>
            </a:r>
            <a:endParaRPr sz="3333" kern="0">
              <a:solidFill>
                <a:srgbClr val="000000"/>
              </a:solidFill>
              <a:latin typeface="Merriweather"/>
              <a:ea typeface="Merriweather"/>
              <a:cs typeface="Merriweather"/>
              <a:sym typeface="Merriweather"/>
            </a:endParaRPr>
          </a:p>
        </p:txBody>
      </p:sp>
      <p:sp>
        <p:nvSpPr>
          <p:cNvPr id="110" name="Google Shape;110;p20"/>
          <p:cNvSpPr txBox="1"/>
          <p:nvPr/>
        </p:nvSpPr>
        <p:spPr>
          <a:xfrm>
            <a:off x="5759633" y="2584767"/>
            <a:ext cx="5893600" cy="3016170"/>
          </a:xfrm>
          <a:prstGeom prst="rect">
            <a:avLst/>
          </a:prstGeom>
          <a:noFill/>
          <a:ln>
            <a:noFill/>
          </a:ln>
        </p:spPr>
        <p:txBody>
          <a:bodyPr spcFirstLastPara="1" wrap="square" lIns="121900" tIns="121900" rIns="121900" bIns="121900" anchor="t" anchorCtr="0">
            <a:spAutoFit/>
          </a:bodyPr>
          <a:lstStyle/>
          <a:p>
            <a:pPr marL="609585" indent="-431789" defTabSz="1219170">
              <a:buClr>
                <a:srgbClr val="000000"/>
              </a:buClr>
              <a:buSzPts val="1500"/>
              <a:buFont typeface="Merriweather"/>
              <a:buChar char="●"/>
            </a:pPr>
            <a:r>
              <a:rPr lang="en" sz="2000" kern="0">
                <a:solidFill>
                  <a:srgbClr val="000000"/>
                </a:solidFill>
                <a:latin typeface="Merriweather"/>
                <a:ea typeface="Merriweather"/>
                <a:cs typeface="Merriweather"/>
                <a:sym typeface="Merriweather"/>
              </a:rPr>
              <a:t>Located in downtown Washington, DC</a:t>
            </a:r>
            <a:endParaRPr sz="2000" kern="0">
              <a:solidFill>
                <a:srgbClr val="000000"/>
              </a:solidFill>
              <a:latin typeface="Merriweather"/>
              <a:ea typeface="Merriweather"/>
              <a:cs typeface="Merriweather"/>
              <a:sym typeface="Merriweather"/>
            </a:endParaRPr>
          </a:p>
          <a:p>
            <a:pPr marL="609585" indent="-431789" defTabSz="1219170">
              <a:buClr>
                <a:srgbClr val="000000"/>
              </a:buClr>
              <a:buSzPts val="1500"/>
              <a:buFont typeface="Merriweather"/>
              <a:buChar char="●"/>
            </a:pPr>
            <a:r>
              <a:rPr lang="en" sz="2000" kern="0">
                <a:solidFill>
                  <a:srgbClr val="000000"/>
                </a:solidFill>
                <a:latin typeface="Merriweather"/>
                <a:ea typeface="Merriweather"/>
                <a:cs typeface="Merriweather"/>
                <a:sym typeface="Merriweather"/>
              </a:rPr>
              <a:t>Part of the Archives 1 Textual Records Division</a:t>
            </a:r>
            <a:endParaRPr sz="2000" kern="0">
              <a:solidFill>
                <a:srgbClr val="000000"/>
              </a:solidFill>
              <a:latin typeface="Merriweather"/>
              <a:ea typeface="Merriweather"/>
              <a:cs typeface="Merriweather"/>
              <a:sym typeface="Merriweather"/>
            </a:endParaRPr>
          </a:p>
          <a:p>
            <a:pPr marL="1219170" lvl="1" indent="-431789" defTabSz="1219170">
              <a:buClr>
                <a:srgbClr val="000000"/>
              </a:buClr>
              <a:buSzPts val="1500"/>
              <a:buFont typeface="Merriweather"/>
              <a:buChar char="○"/>
            </a:pPr>
            <a:r>
              <a:rPr lang="en" sz="2000" kern="0">
                <a:solidFill>
                  <a:srgbClr val="000000"/>
                </a:solidFill>
                <a:latin typeface="Merriweather"/>
                <a:ea typeface="Merriweather"/>
                <a:cs typeface="Merriweather"/>
                <a:sym typeface="Merriweather"/>
              </a:rPr>
              <a:t>Processing &amp; Holdings Security</a:t>
            </a:r>
            <a:endParaRPr sz="2000" kern="0">
              <a:solidFill>
                <a:srgbClr val="000000"/>
              </a:solidFill>
              <a:latin typeface="Merriweather"/>
              <a:ea typeface="Merriweather"/>
              <a:cs typeface="Merriweather"/>
              <a:sym typeface="Merriweather"/>
            </a:endParaRPr>
          </a:p>
          <a:p>
            <a:pPr marL="1219170" lvl="1" indent="-431789" defTabSz="1219170">
              <a:buClr>
                <a:srgbClr val="000000"/>
              </a:buClr>
              <a:buSzPts val="1500"/>
              <a:buFont typeface="Merriweather"/>
              <a:buChar char="○"/>
            </a:pPr>
            <a:r>
              <a:rPr lang="en" sz="2000" kern="0">
                <a:solidFill>
                  <a:srgbClr val="000000"/>
                </a:solidFill>
                <a:latin typeface="Merriweather"/>
                <a:ea typeface="Merriweather"/>
                <a:cs typeface="Merriweather"/>
                <a:sym typeface="Merriweather"/>
              </a:rPr>
              <a:t>Research Rooms</a:t>
            </a:r>
            <a:endParaRPr sz="2000" kern="0">
              <a:solidFill>
                <a:srgbClr val="000000"/>
              </a:solidFill>
              <a:latin typeface="Merriweather"/>
              <a:ea typeface="Merriweather"/>
              <a:cs typeface="Merriweather"/>
              <a:sym typeface="Merriweather"/>
            </a:endParaRPr>
          </a:p>
          <a:p>
            <a:pPr marL="609585" indent="-431789" defTabSz="1219170">
              <a:buClr>
                <a:srgbClr val="000000"/>
              </a:buClr>
              <a:buSzPts val="1500"/>
              <a:buFont typeface="Merriweather"/>
              <a:buChar char="●"/>
            </a:pPr>
            <a:r>
              <a:rPr lang="en" sz="2000" kern="0">
                <a:solidFill>
                  <a:srgbClr val="000000"/>
                </a:solidFill>
                <a:latin typeface="Merriweather"/>
                <a:ea typeface="Merriweather"/>
                <a:cs typeface="Merriweather"/>
                <a:sym typeface="Merriweather"/>
              </a:rPr>
              <a:t>Custodial unit for</a:t>
            </a:r>
            <a:endParaRPr sz="2000" kern="0">
              <a:solidFill>
                <a:srgbClr val="000000"/>
              </a:solidFill>
              <a:latin typeface="Merriweather"/>
              <a:ea typeface="Merriweather"/>
              <a:cs typeface="Merriweather"/>
              <a:sym typeface="Merriweather"/>
            </a:endParaRPr>
          </a:p>
          <a:p>
            <a:pPr marL="1219170" lvl="1" indent="-431789" defTabSz="1219170">
              <a:buClr>
                <a:srgbClr val="000000"/>
              </a:buClr>
              <a:buSzPts val="1500"/>
              <a:buFont typeface="Merriweather"/>
              <a:buChar char="○"/>
            </a:pPr>
            <a:r>
              <a:rPr lang="en" sz="2000" kern="0">
                <a:solidFill>
                  <a:srgbClr val="000000"/>
                </a:solidFill>
                <a:latin typeface="Merriweather"/>
                <a:ea typeface="Merriweather"/>
                <a:cs typeface="Merriweather"/>
                <a:sym typeface="Merriweather"/>
              </a:rPr>
              <a:t>588,000+ cubic feet of records</a:t>
            </a:r>
            <a:endParaRPr sz="2000" kern="0">
              <a:solidFill>
                <a:srgbClr val="000000"/>
              </a:solidFill>
              <a:latin typeface="Merriweather"/>
              <a:ea typeface="Merriweather"/>
              <a:cs typeface="Merriweather"/>
              <a:sym typeface="Merriweather"/>
            </a:endParaRPr>
          </a:p>
          <a:p>
            <a:pPr marL="1219170" lvl="1" indent="-431789" defTabSz="1219170">
              <a:buClr>
                <a:srgbClr val="000000"/>
              </a:buClr>
              <a:buSzPts val="1500"/>
              <a:buFont typeface="Merriweather"/>
              <a:buChar char="○"/>
            </a:pPr>
            <a:r>
              <a:rPr lang="en" sz="2000" kern="0">
                <a:solidFill>
                  <a:srgbClr val="000000"/>
                </a:solidFill>
                <a:latin typeface="Merriweather"/>
                <a:ea typeface="Merriweather"/>
                <a:cs typeface="Merriweather"/>
                <a:sym typeface="Merriweather"/>
              </a:rPr>
              <a:t>74 record groups</a:t>
            </a:r>
            <a:endParaRPr sz="2000" kern="0">
              <a:solidFill>
                <a:srgbClr val="000000"/>
              </a:solidFill>
              <a:latin typeface="Merriweather"/>
              <a:ea typeface="Merriweather"/>
              <a:cs typeface="Merriweather"/>
              <a:sym typeface="Merriweather"/>
            </a:endParaRPr>
          </a:p>
          <a:p>
            <a:pPr marL="1219170" lvl="1" indent="-431789" defTabSz="1219170">
              <a:buClr>
                <a:srgbClr val="000000"/>
              </a:buClr>
              <a:buSzPts val="1500"/>
              <a:buFont typeface="Merriweather"/>
              <a:buChar char="○"/>
            </a:pPr>
            <a:r>
              <a:rPr lang="en" sz="2000" kern="0">
                <a:solidFill>
                  <a:srgbClr val="000000"/>
                </a:solidFill>
                <a:latin typeface="Merriweather"/>
                <a:ea typeface="Merriweather"/>
                <a:cs typeface="Merriweather"/>
                <a:sym typeface="Merriweather"/>
              </a:rPr>
              <a:t>65,000+ series &amp; 1.4 million containers</a:t>
            </a:r>
            <a:endParaRPr sz="2000" kern="0">
              <a:solidFill>
                <a:srgbClr val="000000"/>
              </a:solidFill>
              <a:latin typeface="Merriweather"/>
              <a:ea typeface="Merriweather"/>
              <a:cs typeface="Merriweather"/>
              <a:sym typeface="Merriweather"/>
            </a:endParaRPr>
          </a:p>
        </p:txBody>
      </p:sp>
      <p:pic>
        <p:nvPicPr>
          <p:cNvPr id="111" name="Google Shape;111;p20"/>
          <p:cNvPicPr preferRelativeResize="0"/>
          <p:nvPr/>
        </p:nvPicPr>
        <p:blipFill>
          <a:blip r:embed="rId3">
            <a:alphaModFix/>
          </a:blip>
          <a:stretch>
            <a:fillRect/>
          </a:stretch>
        </p:blipFill>
        <p:spPr>
          <a:xfrm>
            <a:off x="910834" y="2690300"/>
            <a:ext cx="4580932" cy="29756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9" cy="159074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1" y="3"/>
            <a:ext cx="11732647"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5047762A-EE2D-42F0-BD2A-D845D1FB9C52}"/>
              </a:ext>
            </a:extLst>
          </p:cNvPr>
          <p:cNvSpPr>
            <a:spLocks noGrp="1"/>
          </p:cNvSpPr>
          <p:nvPr>
            <p:ph type="title"/>
          </p:nvPr>
        </p:nvSpPr>
        <p:spPr>
          <a:xfrm>
            <a:off x="1371602" y="294541"/>
            <a:ext cx="9895951" cy="1033669"/>
          </a:xfrm>
        </p:spPr>
        <p:txBody>
          <a:bodyPr>
            <a:normAutofit/>
          </a:bodyPr>
          <a:lstStyle/>
          <a:p>
            <a:r>
              <a:rPr lang="en-US" sz="4000" dirty="0">
                <a:solidFill>
                  <a:srgbClr val="FFFFFF"/>
                </a:solidFill>
              </a:rPr>
              <a:t>Welcome</a:t>
            </a:r>
          </a:p>
        </p:txBody>
      </p:sp>
      <p:sp>
        <p:nvSpPr>
          <p:cNvPr id="3" name="Content Placeholder 2">
            <a:extLst>
              <a:ext uri="{FF2B5EF4-FFF2-40B4-BE49-F238E27FC236}">
                <a16:creationId xmlns:a16="http://schemas.microsoft.com/office/drawing/2014/main" id="{B34F6D18-2808-4918-9963-B4A4D11E8947}"/>
              </a:ext>
            </a:extLst>
          </p:cNvPr>
          <p:cNvSpPr>
            <a:spLocks noGrp="1"/>
          </p:cNvSpPr>
          <p:nvPr>
            <p:ph idx="1"/>
          </p:nvPr>
        </p:nvSpPr>
        <p:spPr>
          <a:xfrm>
            <a:off x="418454" y="1976414"/>
            <a:ext cx="10736112" cy="3054995"/>
          </a:xfrm>
        </p:spPr>
        <p:txBody>
          <a:bodyPr anchor="ctr">
            <a:normAutofit/>
          </a:bodyPr>
          <a:lstStyle/>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F497D"/>
                </a:solidFill>
                <a:effectLst/>
                <a:uLnTx/>
                <a:uFillTx/>
                <a:latin typeface="Arial"/>
                <a:ea typeface="+mn-ea"/>
                <a:cs typeface="+mn-cs"/>
              </a:rPr>
              <a:t>	Meg Phillips, External Affairs Liaison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F497D"/>
                </a:solidFill>
                <a:effectLst/>
                <a:uLnTx/>
                <a:uFillTx/>
                <a:latin typeface="Arial"/>
                <a:ea typeface="+mn-ea"/>
                <a:cs typeface="+mn-cs"/>
              </a:rPr>
              <a:t>	National Archives and Records Administration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1F497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F497D"/>
                </a:solidFill>
                <a:effectLst/>
                <a:uLnTx/>
                <a:uFillTx/>
                <a:latin typeface="Arial"/>
                <a:ea typeface="+mn-ea"/>
                <a:cs typeface="+mn-cs"/>
              </a:rPr>
              <a:t>	Barbara Teague, Executive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F497D"/>
                </a:solidFill>
                <a:effectLst/>
                <a:uLnTx/>
                <a:uFillTx/>
                <a:latin typeface="Arial"/>
                <a:ea typeface="+mn-ea"/>
                <a:cs typeface="+mn-cs"/>
              </a:rPr>
              <a:t>	Council of State Archivists</a:t>
            </a:r>
            <a:endParaRPr lang="en-US" dirty="0"/>
          </a:p>
          <a:p>
            <a:pPr marL="342891" indent="-342891"/>
            <a:endParaRPr lang="en-US" dirty="0"/>
          </a:p>
          <a:p>
            <a:endParaRPr lang="en-US" sz="2000" dirty="0"/>
          </a:p>
        </p:txBody>
      </p:sp>
      <p:sp>
        <p:nvSpPr>
          <p:cNvPr id="4" name="Footer Placeholder 3">
            <a:extLst>
              <a:ext uri="{FF2B5EF4-FFF2-40B4-BE49-F238E27FC236}">
                <a16:creationId xmlns:a16="http://schemas.microsoft.com/office/drawing/2014/main" id="{8509216D-9460-4B6A-860C-77D2A2C1A422}"/>
              </a:ext>
            </a:extLst>
          </p:cNvPr>
          <p:cNvSpPr>
            <a:spLocks noGrp="1"/>
          </p:cNvSpPr>
          <p:nvPr>
            <p:ph type="ftr" sz="quarter" idx="11"/>
          </p:nvPr>
        </p:nvSpPr>
        <p:spPr/>
        <p:txBody>
          <a:bodyPr/>
          <a:lstStyle/>
          <a:p>
            <a:pPr defTabSz="914377"/>
            <a:r>
              <a:rPr lang="en-US" dirty="0">
                <a:solidFill>
                  <a:prstClr val="black">
                    <a:tint val="75000"/>
                  </a:prstClr>
                </a:solidFill>
                <a:latin typeface="Calibri" panose="020F0502020204030204"/>
              </a:rPr>
              <a:t>May 6, 2021</a:t>
            </a:r>
          </a:p>
        </p:txBody>
      </p:sp>
      <p:pic>
        <p:nvPicPr>
          <p:cNvPr id="11" name="Picture 10" descr="A drawing of a face&#10;&#10;Description automatically generated">
            <a:extLst>
              <a:ext uri="{FF2B5EF4-FFF2-40B4-BE49-F238E27FC236}">
                <a16:creationId xmlns:a16="http://schemas.microsoft.com/office/drawing/2014/main" id="{21E1F837-D7FA-4156-A7B9-BCB013DE01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1384" y="5350494"/>
            <a:ext cx="1334277" cy="1188421"/>
          </a:xfrm>
          <a:prstGeom prst="rect">
            <a:avLst/>
          </a:prstGeom>
        </p:spPr>
      </p:pic>
      <p:pic>
        <p:nvPicPr>
          <p:cNvPr id="5" name="Picture 4">
            <a:extLst>
              <a:ext uri="{FF2B5EF4-FFF2-40B4-BE49-F238E27FC236}">
                <a16:creationId xmlns:a16="http://schemas.microsoft.com/office/drawing/2014/main" id="{3DBAF316-8EB3-42D7-A9FB-B09E917B4909}"/>
              </a:ext>
            </a:extLst>
          </p:cNvPr>
          <p:cNvPicPr>
            <a:picLocks noChangeAspect="1"/>
          </p:cNvPicPr>
          <p:nvPr/>
        </p:nvPicPr>
        <p:blipFill>
          <a:blip r:embed="rId3"/>
          <a:stretch>
            <a:fillRect/>
          </a:stretch>
        </p:blipFill>
        <p:spPr>
          <a:xfrm>
            <a:off x="0" y="5332508"/>
            <a:ext cx="2641600" cy="1388971"/>
          </a:xfrm>
          <a:prstGeom prst="rect">
            <a:avLst/>
          </a:prstGeom>
        </p:spPr>
      </p:pic>
    </p:spTree>
    <p:extLst>
      <p:ext uri="{BB962C8B-B14F-4D97-AF65-F5344CB8AC3E}">
        <p14:creationId xmlns:p14="http://schemas.microsoft.com/office/powerpoint/2010/main" val="511549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1"/>
          <p:cNvPicPr preferRelativeResize="0"/>
          <p:nvPr/>
        </p:nvPicPr>
        <p:blipFill>
          <a:blip r:embed="rId3">
            <a:alphaModFix/>
          </a:blip>
          <a:stretch>
            <a:fillRect/>
          </a:stretch>
        </p:blipFill>
        <p:spPr>
          <a:xfrm>
            <a:off x="817095" y="2625301"/>
            <a:ext cx="4688069" cy="2879868"/>
          </a:xfrm>
          <a:prstGeom prst="rect">
            <a:avLst/>
          </a:prstGeom>
          <a:noFill/>
          <a:ln>
            <a:noFill/>
          </a:ln>
        </p:spPr>
      </p:pic>
      <p:sp>
        <p:nvSpPr>
          <p:cNvPr id="117" name="Google Shape;117;p21"/>
          <p:cNvSpPr txBox="1"/>
          <p:nvPr/>
        </p:nvSpPr>
        <p:spPr>
          <a:xfrm>
            <a:off x="803700" y="1620733"/>
            <a:ext cx="10581600" cy="759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000000"/>
                </a:solidFill>
                <a:latin typeface="Merriweather"/>
                <a:ea typeface="Merriweather"/>
                <a:cs typeface="Merriweather"/>
                <a:sym typeface="Merriweather"/>
              </a:rPr>
              <a:t>Genealogy, Genealogy, Genealogy, Genealogy</a:t>
            </a:r>
            <a:endParaRPr sz="3333" kern="0">
              <a:solidFill>
                <a:srgbClr val="000000"/>
              </a:solidFill>
              <a:latin typeface="Merriweather"/>
              <a:ea typeface="Merriweather"/>
              <a:cs typeface="Merriweather"/>
              <a:sym typeface="Merriweather"/>
            </a:endParaRPr>
          </a:p>
        </p:txBody>
      </p:sp>
      <p:pic>
        <p:nvPicPr>
          <p:cNvPr id="118" name="Google Shape;118;p21"/>
          <p:cNvPicPr preferRelativeResize="0"/>
          <p:nvPr/>
        </p:nvPicPr>
        <p:blipFill>
          <a:blip r:embed="rId4">
            <a:alphaModFix/>
          </a:blip>
          <a:stretch>
            <a:fillRect/>
          </a:stretch>
        </p:blipFill>
        <p:spPr>
          <a:xfrm>
            <a:off x="6657067" y="2625300"/>
            <a:ext cx="4614133" cy="28798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p:nvPr/>
        </p:nvSpPr>
        <p:spPr>
          <a:xfrm>
            <a:off x="616133" y="1540367"/>
            <a:ext cx="11104000" cy="75907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333" kern="0">
                <a:solidFill>
                  <a:srgbClr val="000000"/>
                </a:solidFill>
                <a:latin typeface="Merriweather"/>
                <a:ea typeface="Merriweather"/>
                <a:cs typeface="Merriweather"/>
                <a:sym typeface="Merriweather"/>
              </a:rPr>
              <a:t>A1 Reference &amp; A1 Research Rooms</a:t>
            </a:r>
            <a:endParaRPr sz="3333" kern="0">
              <a:solidFill>
                <a:srgbClr val="000000"/>
              </a:solidFill>
              <a:latin typeface="Merriweather"/>
              <a:ea typeface="Merriweather"/>
              <a:cs typeface="Merriweather"/>
              <a:sym typeface="Merriweather"/>
            </a:endParaRPr>
          </a:p>
        </p:txBody>
      </p:sp>
      <p:sp>
        <p:nvSpPr>
          <p:cNvPr id="124" name="Google Shape;124;p22"/>
          <p:cNvSpPr txBox="1"/>
          <p:nvPr/>
        </p:nvSpPr>
        <p:spPr>
          <a:xfrm>
            <a:off x="5612300" y="2502751"/>
            <a:ext cx="5893600" cy="2831504"/>
          </a:xfrm>
          <a:prstGeom prst="rect">
            <a:avLst/>
          </a:prstGeom>
          <a:noFill/>
          <a:ln>
            <a:noFill/>
          </a:ln>
        </p:spPr>
        <p:txBody>
          <a:bodyPr spcFirstLastPara="1" wrap="square" lIns="121900" tIns="121900" rIns="121900" bIns="121900" anchor="t" anchorCtr="0">
            <a:spAutoFit/>
          </a:bodyPr>
          <a:lstStyle/>
          <a:p>
            <a:pPr marL="609585" indent="-457189" defTabSz="1219170">
              <a:buClr>
                <a:srgbClr val="000000"/>
              </a:buClr>
              <a:buSzPts val="1800"/>
              <a:buFont typeface="Merriweather"/>
              <a:buChar char="●"/>
            </a:pPr>
            <a:r>
              <a:rPr lang="en" sz="2400" kern="0">
                <a:solidFill>
                  <a:srgbClr val="000000"/>
                </a:solidFill>
                <a:latin typeface="Merriweather"/>
                <a:ea typeface="Merriweather"/>
                <a:cs typeface="Merriweather"/>
                <a:sym typeface="Merriweather"/>
              </a:rPr>
              <a:t>Work directly with the public</a:t>
            </a:r>
            <a:endParaRPr sz="2400" kern="0">
              <a:solidFill>
                <a:srgbClr val="000000"/>
              </a:solidFill>
              <a:latin typeface="Merriweather"/>
              <a:ea typeface="Merriweather"/>
              <a:cs typeface="Merriweather"/>
              <a:sym typeface="Merriweather"/>
            </a:endParaRPr>
          </a:p>
          <a:p>
            <a:pPr marL="1219170" lvl="1" indent="-457189" defTabSz="1219170">
              <a:buClr>
                <a:srgbClr val="000000"/>
              </a:buClr>
              <a:buSzPts val="1800"/>
              <a:buFont typeface="Merriweather"/>
              <a:buChar char="○"/>
            </a:pPr>
            <a:r>
              <a:rPr lang="en" sz="2400" kern="0">
                <a:solidFill>
                  <a:srgbClr val="000000"/>
                </a:solidFill>
                <a:latin typeface="Merriweather"/>
                <a:ea typeface="Merriweather"/>
                <a:cs typeface="Merriweather"/>
                <a:sym typeface="Merriweather"/>
              </a:rPr>
              <a:t>Onsite &amp; Offsite Reference</a:t>
            </a:r>
            <a:endParaRPr sz="2400" kern="0">
              <a:solidFill>
                <a:srgbClr val="000000"/>
              </a:solidFill>
              <a:latin typeface="Merriweather"/>
              <a:ea typeface="Merriweather"/>
              <a:cs typeface="Merriweather"/>
              <a:sym typeface="Merriweather"/>
            </a:endParaRPr>
          </a:p>
          <a:p>
            <a:pPr marL="1219170" lvl="1" indent="-457189" defTabSz="1219170">
              <a:buClr>
                <a:srgbClr val="000000"/>
              </a:buClr>
              <a:buSzPts val="1800"/>
              <a:buFont typeface="Merriweather"/>
              <a:buChar char="○"/>
            </a:pPr>
            <a:r>
              <a:rPr lang="en" sz="2400" kern="0">
                <a:solidFill>
                  <a:srgbClr val="000000"/>
                </a:solidFill>
                <a:latin typeface="Merriweather"/>
                <a:ea typeface="Merriweather"/>
                <a:cs typeface="Merriweather"/>
                <a:sym typeface="Merriweather"/>
              </a:rPr>
              <a:t>Onsite Access</a:t>
            </a:r>
            <a:endParaRPr sz="2400" kern="0">
              <a:solidFill>
                <a:srgbClr val="000000"/>
              </a:solidFill>
              <a:latin typeface="Merriweather"/>
              <a:ea typeface="Merriweather"/>
              <a:cs typeface="Merriweather"/>
              <a:sym typeface="Merriweather"/>
            </a:endParaRPr>
          </a:p>
          <a:p>
            <a:pPr marL="1219170" lvl="1" indent="-457189" defTabSz="1219170">
              <a:buClr>
                <a:srgbClr val="000000"/>
              </a:buClr>
              <a:buSzPts val="1800"/>
              <a:buFont typeface="Merriweather"/>
              <a:buChar char="○"/>
            </a:pPr>
            <a:r>
              <a:rPr lang="en" sz="2400" kern="0">
                <a:solidFill>
                  <a:srgbClr val="000000"/>
                </a:solidFill>
                <a:latin typeface="Merriweather"/>
                <a:ea typeface="Merriweather"/>
                <a:cs typeface="Merriweather"/>
                <a:sym typeface="Merriweather"/>
              </a:rPr>
              <a:t>Reproductions</a:t>
            </a:r>
            <a:endParaRPr sz="2400" kern="0">
              <a:solidFill>
                <a:srgbClr val="000000"/>
              </a:solidFill>
              <a:latin typeface="Merriweather"/>
              <a:ea typeface="Merriweather"/>
              <a:cs typeface="Merriweather"/>
              <a:sym typeface="Merriweather"/>
            </a:endParaRPr>
          </a:p>
          <a:p>
            <a:pPr marL="1828754" lvl="2" indent="-457189" defTabSz="1219170">
              <a:buClr>
                <a:srgbClr val="000000"/>
              </a:buClr>
              <a:buSzPts val="1800"/>
              <a:buFont typeface="Merriweather"/>
              <a:buChar char="■"/>
            </a:pPr>
            <a:r>
              <a:rPr lang="en" sz="2400" kern="0">
                <a:solidFill>
                  <a:srgbClr val="000000"/>
                </a:solidFill>
                <a:latin typeface="Merriweather"/>
                <a:ea typeface="Merriweather"/>
                <a:cs typeface="Merriweather"/>
                <a:sym typeface="Merriweather"/>
              </a:rPr>
              <a:t>Forms Reference (NARA)</a:t>
            </a:r>
            <a:endParaRPr sz="2400" kern="0">
              <a:solidFill>
                <a:srgbClr val="000000"/>
              </a:solidFill>
              <a:latin typeface="Merriweather"/>
              <a:ea typeface="Merriweather"/>
              <a:cs typeface="Merriweather"/>
              <a:sym typeface="Merriweather"/>
            </a:endParaRPr>
          </a:p>
          <a:p>
            <a:pPr marL="1828754" lvl="2" indent="-457189" defTabSz="1219170">
              <a:buClr>
                <a:srgbClr val="000000"/>
              </a:buClr>
              <a:buSzPts val="1800"/>
              <a:buFont typeface="Merriweather"/>
              <a:buChar char="■"/>
            </a:pPr>
            <a:r>
              <a:rPr lang="en" sz="2400" kern="0">
                <a:solidFill>
                  <a:srgbClr val="000000"/>
                </a:solidFill>
                <a:latin typeface="Merriweather"/>
                <a:ea typeface="Merriweather"/>
                <a:cs typeface="Merriweather"/>
                <a:sym typeface="Merriweather"/>
              </a:rPr>
              <a:t>Government Contractors (GoCo)</a:t>
            </a:r>
            <a:endParaRPr sz="2400" kern="0">
              <a:solidFill>
                <a:srgbClr val="000000"/>
              </a:solidFill>
              <a:latin typeface="Merriweather"/>
              <a:ea typeface="Merriweather"/>
              <a:cs typeface="Merriweather"/>
              <a:sym typeface="Merriweather"/>
            </a:endParaRPr>
          </a:p>
        </p:txBody>
      </p:sp>
      <p:pic>
        <p:nvPicPr>
          <p:cNvPr id="125" name="Google Shape;125;p22"/>
          <p:cNvPicPr preferRelativeResize="0"/>
          <p:nvPr/>
        </p:nvPicPr>
        <p:blipFill>
          <a:blip r:embed="rId3">
            <a:alphaModFix/>
          </a:blip>
          <a:stretch>
            <a:fillRect/>
          </a:stretch>
        </p:blipFill>
        <p:spPr>
          <a:xfrm>
            <a:off x="1111734" y="2502768"/>
            <a:ext cx="4138933" cy="28550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p:nvPr/>
        </p:nvSpPr>
        <p:spPr>
          <a:xfrm>
            <a:off x="757567" y="325533"/>
            <a:ext cx="10727600" cy="759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dirty="0">
                <a:solidFill>
                  <a:srgbClr val="000000"/>
                </a:solidFill>
                <a:latin typeface="Merriweather"/>
                <a:ea typeface="Merriweather"/>
                <a:cs typeface="Merriweather"/>
                <a:sym typeface="Merriweather"/>
              </a:rPr>
              <a:t>Archives 1 &amp; COVID-19</a:t>
            </a:r>
            <a:endParaRPr sz="3333" kern="0" dirty="0">
              <a:solidFill>
                <a:srgbClr val="000000"/>
              </a:solidFill>
              <a:latin typeface="Merriweather"/>
              <a:ea typeface="Merriweather"/>
              <a:cs typeface="Merriweather"/>
              <a:sym typeface="Merriweather"/>
            </a:endParaRPr>
          </a:p>
        </p:txBody>
      </p:sp>
      <p:sp>
        <p:nvSpPr>
          <p:cNvPr id="131" name="Google Shape;131;p23"/>
          <p:cNvSpPr txBox="1"/>
          <p:nvPr/>
        </p:nvSpPr>
        <p:spPr>
          <a:xfrm>
            <a:off x="589367" y="2558367"/>
            <a:ext cx="11064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Arial"/>
              <a:cs typeface="Arial"/>
              <a:sym typeface="Arial"/>
            </a:endParaRPr>
          </a:p>
        </p:txBody>
      </p:sp>
      <p:graphicFrame>
        <p:nvGraphicFramePr>
          <p:cNvPr id="132" name="Google Shape;132;p23"/>
          <p:cNvGraphicFramePr/>
          <p:nvPr>
            <p:extLst>
              <p:ext uri="{D42A27DB-BD31-4B8C-83A1-F6EECF244321}">
                <p14:modId xmlns:p14="http://schemas.microsoft.com/office/powerpoint/2010/main" val="1524400178"/>
              </p:ext>
            </p:extLst>
          </p:nvPr>
        </p:nvGraphicFramePr>
        <p:xfrm>
          <a:off x="0" y="1295600"/>
          <a:ext cx="12192000" cy="4765317"/>
        </p:xfrm>
        <a:graphic>
          <a:graphicData uri="http://schemas.openxmlformats.org/drawingml/2006/table">
            <a:tbl>
              <a:tblPr>
                <a:noFil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812600">
                <a:tc>
                  <a:txBody>
                    <a:bodyPr/>
                    <a:lstStyle/>
                    <a:p>
                      <a:pPr marL="0" lvl="0" indent="0" algn="ctr" rtl="0">
                        <a:spcBef>
                          <a:spcPts val="0"/>
                        </a:spcBef>
                        <a:spcAft>
                          <a:spcPts val="0"/>
                        </a:spcAft>
                        <a:buNone/>
                      </a:pPr>
                      <a:r>
                        <a:rPr lang="en" sz="2500" b="1" dirty="0">
                          <a:latin typeface="Merriweather"/>
                          <a:ea typeface="Merriweather"/>
                          <a:cs typeface="Merriweather"/>
                          <a:sym typeface="Merriweather"/>
                        </a:rPr>
                        <a:t>Mid-March 2020 to Late July 2020</a:t>
                      </a:r>
                      <a:endParaRPr sz="2500" b="1" dirty="0">
                        <a:latin typeface="Merriweather"/>
                        <a:ea typeface="Merriweather"/>
                        <a:cs typeface="Merriweather"/>
                        <a:sym typeface="Merriweather"/>
                      </a:endParaRPr>
                    </a:p>
                  </a:txBody>
                  <a:tcPr marL="121900" marR="121900" marT="121900" marB="121900" anchor="ctr">
                    <a:solidFill>
                      <a:srgbClr val="F4CCCC"/>
                    </a:solidFill>
                  </a:tcPr>
                </a:tc>
                <a:tc>
                  <a:txBody>
                    <a:bodyPr/>
                    <a:lstStyle/>
                    <a:p>
                      <a:pPr marL="0" lvl="0" indent="0" algn="ctr" rtl="0">
                        <a:spcBef>
                          <a:spcPts val="0"/>
                        </a:spcBef>
                        <a:spcAft>
                          <a:spcPts val="0"/>
                        </a:spcAft>
                        <a:buNone/>
                      </a:pPr>
                      <a:r>
                        <a:rPr lang="en" sz="2500" b="1">
                          <a:latin typeface="Merriweather"/>
                          <a:ea typeface="Merriweather"/>
                          <a:cs typeface="Merriweather"/>
                          <a:sym typeface="Merriweather"/>
                        </a:rPr>
                        <a:t>Late July 2020 to Present</a:t>
                      </a:r>
                      <a:endParaRPr sz="2500" b="1">
                        <a:latin typeface="Merriweather"/>
                        <a:ea typeface="Merriweather"/>
                        <a:cs typeface="Merriweather"/>
                        <a:sym typeface="Merriweather"/>
                      </a:endParaRPr>
                    </a:p>
                  </a:txBody>
                  <a:tcPr marL="121900" marR="121900" marT="121900" marB="121900" anchor="ctr">
                    <a:solidFill>
                      <a:srgbClr val="F4CCCC"/>
                    </a:solidFill>
                  </a:tcPr>
                </a:tc>
                <a:extLst>
                  <a:ext uri="{0D108BD9-81ED-4DB2-BD59-A6C34878D82A}">
                    <a16:rowId xmlns:a16="http://schemas.microsoft.com/office/drawing/2014/main" val="10000"/>
                  </a:ext>
                </a:extLst>
              </a:tr>
              <a:tr h="653734">
                <a:tc>
                  <a:txBody>
                    <a:bodyPr/>
                    <a:lstStyle/>
                    <a:p>
                      <a:pPr marL="0" lvl="0" indent="0" algn="l" rtl="0">
                        <a:spcBef>
                          <a:spcPts val="0"/>
                        </a:spcBef>
                        <a:spcAft>
                          <a:spcPts val="0"/>
                        </a:spcAft>
                        <a:buNone/>
                      </a:pPr>
                      <a:r>
                        <a:rPr lang="en" sz="2500" dirty="0">
                          <a:latin typeface="Merriweather"/>
                          <a:ea typeface="Merriweather"/>
                          <a:cs typeface="Merriweather"/>
                          <a:sym typeface="Merriweather"/>
                        </a:rPr>
                        <a:t>Closed to the public &amp; staff </a:t>
                      </a:r>
                      <a:endParaRPr sz="2500" dirty="0">
                        <a:latin typeface="Merriweather"/>
                        <a:ea typeface="Merriweather"/>
                        <a:cs typeface="Merriweather"/>
                        <a:sym typeface="Merriweather"/>
                      </a:endParaRPr>
                    </a:p>
                  </a:txBody>
                  <a:tcPr marL="121900" marR="121900" marT="121900" marB="121900" anchor="ctr"/>
                </a:tc>
                <a:tc>
                  <a:txBody>
                    <a:bodyPr/>
                    <a:lstStyle/>
                    <a:p>
                      <a:pPr marL="0" lvl="0" indent="0" algn="l" rtl="0">
                        <a:spcBef>
                          <a:spcPts val="0"/>
                        </a:spcBef>
                        <a:spcAft>
                          <a:spcPts val="0"/>
                        </a:spcAft>
                        <a:buNone/>
                      </a:pPr>
                      <a:r>
                        <a:rPr lang="en" sz="2500">
                          <a:latin typeface="Merriweather"/>
                          <a:ea typeface="Merriweather"/>
                          <a:cs typeface="Merriweather"/>
                          <a:sym typeface="Merriweather"/>
                        </a:rPr>
                        <a:t>Reopened to staff on a </a:t>
                      </a:r>
                      <a:r>
                        <a:rPr lang="en" sz="2500" b="1" u="sng">
                          <a:latin typeface="Merriweather"/>
                          <a:ea typeface="Merriweather"/>
                          <a:cs typeface="Merriweather"/>
                          <a:sym typeface="Merriweather"/>
                        </a:rPr>
                        <a:t>very limited</a:t>
                      </a:r>
                      <a:r>
                        <a:rPr lang="en" sz="2500">
                          <a:latin typeface="Merriweather"/>
                          <a:ea typeface="Merriweather"/>
                          <a:cs typeface="Merriweather"/>
                          <a:sym typeface="Merriweather"/>
                        </a:rPr>
                        <a:t> basis</a:t>
                      </a:r>
                      <a:endParaRPr sz="2500">
                        <a:latin typeface="Merriweather"/>
                        <a:ea typeface="Merriweather"/>
                        <a:cs typeface="Merriweather"/>
                        <a:sym typeface="Merriweather"/>
                      </a:endParaRPr>
                    </a:p>
                  </a:txBody>
                  <a:tcPr marL="121900" marR="121900" marT="121900" marB="121900" anchor="ctr"/>
                </a:tc>
                <a:extLst>
                  <a:ext uri="{0D108BD9-81ED-4DB2-BD59-A6C34878D82A}">
                    <a16:rowId xmlns:a16="http://schemas.microsoft.com/office/drawing/2014/main" val="10001"/>
                  </a:ext>
                </a:extLst>
              </a:tr>
              <a:tr h="861617">
                <a:tc>
                  <a:txBody>
                    <a:bodyPr/>
                    <a:lstStyle/>
                    <a:p>
                      <a:pPr marL="0" lvl="0" indent="0" algn="l" rtl="0">
                        <a:spcBef>
                          <a:spcPts val="0"/>
                        </a:spcBef>
                        <a:spcAft>
                          <a:spcPts val="0"/>
                        </a:spcAft>
                        <a:buNone/>
                      </a:pPr>
                      <a:r>
                        <a:rPr lang="en" sz="2500" dirty="0">
                          <a:latin typeface="Merriweather"/>
                          <a:ea typeface="Merriweather"/>
                          <a:cs typeface="Merriweather"/>
                          <a:sym typeface="Merriweather"/>
                        </a:rPr>
                        <a:t>Staff pivoted to 100% telework</a:t>
                      </a:r>
                      <a:endParaRPr sz="2500" dirty="0">
                        <a:latin typeface="Merriweather"/>
                        <a:ea typeface="Merriweather"/>
                        <a:cs typeface="Merriweather"/>
                        <a:sym typeface="Merriweather"/>
                      </a:endParaRPr>
                    </a:p>
                  </a:txBody>
                  <a:tcPr marL="121900" marR="121900" marT="121900" marB="121900"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500" dirty="0">
                          <a:latin typeface="Merriweather"/>
                          <a:ea typeface="Merriweather"/>
                          <a:cs typeface="Merriweather"/>
                          <a:sym typeface="Merriweather"/>
                        </a:rPr>
                        <a:t>Mail backlog -- 5 months &amp; counting</a:t>
                      </a:r>
                      <a:endParaRPr sz="2500" dirty="0">
                        <a:latin typeface="Merriweather"/>
                        <a:ea typeface="Merriweather"/>
                        <a:cs typeface="Merriweather"/>
                        <a:sym typeface="Merriweather"/>
                      </a:endParaRPr>
                    </a:p>
                  </a:txBody>
                  <a:tcPr marL="121900" marR="121900" marT="121900" marB="121900" anchor="ctr"/>
                </a:tc>
                <a:extLst>
                  <a:ext uri="{0D108BD9-81ED-4DB2-BD59-A6C34878D82A}">
                    <a16:rowId xmlns:a16="http://schemas.microsoft.com/office/drawing/2014/main" val="10002"/>
                  </a:ext>
                </a:extLst>
              </a:tr>
              <a:tr h="1079500">
                <a:tc>
                  <a:txBody>
                    <a:bodyPr/>
                    <a:lstStyle/>
                    <a:p>
                      <a:pPr marL="0" lvl="0" indent="0" algn="l" rtl="0">
                        <a:spcBef>
                          <a:spcPts val="0"/>
                        </a:spcBef>
                        <a:spcAft>
                          <a:spcPts val="0"/>
                        </a:spcAft>
                        <a:buNone/>
                      </a:pPr>
                      <a:r>
                        <a:rPr lang="en" sz="2500">
                          <a:latin typeface="Merriweather"/>
                          <a:ea typeface="Merriweather"/>
                          <a:cs typeface="Merriweather"/>
                          <a:sym typeface="Merriweather"/>
                        </a:rPr>
                        <a:t>Limited reference service -- offsite only</a:t>
                      </a:r>
                      <a:endParaRPr sz="2500">
                        <a:latin typeface="Merriweather"/>
                        <a:ea typeface="Merriweather"/>
                        <a:cs typeface="Merriweather"/>
                        <a:sym typeface="Merriweather"/>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2500">
                          <a:solidFill>
                            <a:schemeClr val="dk1"/>
                          </a:solidFill>
                          <a:latin typeface="Merriweather"/>
                          <a:ea typeface="Merriweather"/>
                          <a:cs typeface="Merriweather"/>
                          <a:sym typeface="Merriweather"/>
                        </a:rPr>
                        <a:t>Still limited reference service (offsite) &amp; small scale reproductions done by staff</a:t>
                      </a:r>
                      <a:endParaRPr sz="2500">
                        <a:latin typeface="Merriweather"/>
                        <a:ea typeface="Merriweather"/>
                        <a:cs typeface="Merriweather"/>
                        <a:sym typeface="Merriweather"/>
                      </a:endParaRPr>
                    </a:p>
                  </a:txBody>
                  <a:tcPr marL="121900" marR="121900" marT="121900" marB="1219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3"/>
                  </a:ext>
                </a:extLst>
              </a:tr>
              <a:tr h="1002583">
                <a:tc>
                  <a:txBody>
                    <a:bodyPr/>
                    <a:lstStyle/>
                    <a:p>
                      <a:pPr marL="0" lvl="0" indent="0" algn="l" rtl="0">
                        <a:spcBef>
                          <a:spcPts val="0"/>
                        </a:spcBef>
                        <a:spcAft>
                          <a:spcPts val="0"/>
                        </a:spcAft>
                        <a:buNone/>
                      </a:pPr>
                      <a:r>
                        <a:rPr lang="en" sz="2500" dirty="0">
                          <a:latin typeface="Merriweather"/>
                          <a:ea typeface="Merriweather"/>
                          <a:cs typeface="Merriweather"/>
                          <a:sym typeface="Merriweather"/>
                        </a:rPr>
                        <a:t>No onsite reference or access to the records &amp; no reproductions</a:t>
                      </a:r>
                      <a:endParaRPr sz="2500" dirty="0">
                        <a:latin typeface="Merriweather"/>
                        <a:ea typeface="Merriweather"/>
                        <a:cs typeface="Merriweather"/>
                        <a:sym typeface="Merriweather"/>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500" dirty="0">
                          <a:solidFill>
                            <a:schemeClr val="dk1"/>
                          </a:solidFill>
                          <a:latin typeface="Merriweather"/>
                          <a:ea typeface="Merriweather"/>
                          <a:cs typeface="Merriweather"/>
                          <a:sym typeface="Merriweather"/>
                        </a:rPr>
                        <a:t>Large scale reproductions unavailable</a:t>
                      </a:r>
                      <a:endParaRPr sz="2500" dirty="0">
                        <a:solidFill>
                          <a:schemeClr val="dk1"/>
                        </a:solidFill>
                        <a:latin typeface="Merriweather"/>
                        <a:ea typeface="Merriweather"/>
                        <a:cs typeface="Merriweather"/>
                        <a:sym typeface="Merriweather"/>
                      </a:endParaRPr>
                    </a:p>
                  </a:txBody>
                  <a:tcPr marL="121900" marR="121900" marT="121900" marB="1219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4"/>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p:nvPr/>
        </p:nvSpPr>
        <p:spPr>
          <a:xfrm>
            <a:off x="736633" y="1366234"/>
            <a:ext cx="10876400" cy="1231066"/>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200" kern="0">
                <a:solidFill>
                  <a:srgbClr val="000000"/>
                </a:solidFill>
                <a:latin typeface="Merriweather"/>
                <a:ea typeface="Merriweather"/>
                <a:cs typeface="Merriweather"/>
                <a:sym typeface="Merriweather"/>
              </a:rPr>
              <a:t>Archives 1 Reference Branch</a:t>
            </a:r>
            <a:endParaRPr sz="3200" kern="0">
              <a:solidFill>
                <a:srgbClr val="000000"/>
              </a:solidFill>
              <a:latin typeface="Merriweather"/>
              <a:ea typeface="Merriweather"/>
              <a:cs typeface="Merriweather"/>
              <a:sym typeface="Merriweather"/>
            </a:endParaRPr>
          </a:p>
          <a:p>
            <a:pPr algn="ctr" defTabSz="1219170">
              <a:buClr>
                <a:srgbClr val="000000"/>
              </a:buClr>
            </a:pPr>
            <a:r>
              <a:rPr lang="en" sz="3200" kern="0">
                <a:solidFill>
                  <a:srgbClr val="000000"/>
                </a:solidFill>
                <a:latin typeface="Merriweather"/>
                <a:ea typeface="Merriweather"/>
                <a:cs typeface="Merriweather"/>
                <a:sym typeface="Merriweather"/>
              </a:rPr>
              <a:t>What we had in our favor</a:t>
            </a:r>
            <a:endParaRPr sz="3200" kern="0">
              <a:solidFill>
                <a:srgbClr val="000000"/>
              </a:solidFill>
              <a:latin typeface="Merriweather"/>
              <a:ea typeface="Merriweather"/>
              <a:cs typeface="Merriweather"/>
              <a:sym typeface="Merriweather"/>
            </a:endParaRPr>
          </a:p>
        </p:txBody>
      </p:sp>
      <p:sp>
        <p:nvSpPr>
          <p:cNvPr id="138" name="Google Shape;138;p24"/>
          <p:cNvSpPr txBox="1"/>
          <p:nvPr/>
        </p:nvSpPr>
        <p:spPr>
          <a:xfrm>
            <a:off x="884033" y="2892134"/>
            <a:ext cx="10581600" cy="2462172"/>
          </a:xfrm>
          <a:prstGeom prst="rect">
            <a:avLst/>
          </a:prstGeom>
          <a:noFill/>
          <a:ln>
            <a:noFill/>
          </a:ln>
        </p:spPr>
        <p:txBody>
          <a:bodyPr spcFirstLastPara="1" wrap="square" lIns="121900" tIns="121900" rIns="121900" bIns="121900" anchor="t" anchorCtr="0">
            <a:spAutoFit/>
          </a:bodyPr>
          <a:lstStyle/>
          <a:p>
            <a:pPr marL="609585" indent="-457189" defTabSz="1219170">
              <a:buClr>
                <a:srgbClr val="000000"/>
              </a:buClr>
              <a:buSzPts val="1800"/>
              <a:buFont typeface="Merriweather"/>
              <a:buChar char="●"/>
            </a:pPr>
            <a:r>
              <a:rPr lang="en" sz="2400" kern="0">
                <a:solidFill>
                  <a:srgbClr val="000000"/>
                </a:solidFill>
                <a:latin typeface="Merriweather"/>
                <a:ea typeface="Merriweather"/>
                <a:cs typeface="Merriweather"/>
                <a:sym typeface="Merriweather"/>
              </a:rPr>
              <a:t>Email Correspondence</a:t>
            </a:r>
            <a:endParaRPr sz="2400" kern="0">
              <a:solidFill>
                <a:srgbClr val="000000"/>
              </a:solidFill>
              <a:latin typeface="Merriweather"/>
              <a:ea typeface="Merriweather"/>
              <a:cs typeface="Merriweather"/>
              <a:sym typeface="Merriweather"/>
            </a:endParaRPr>
          </a:p>
          <a:p>
            <a:pPr marL="609585" indent="-457189" defTabSz="1219170">
              <a:buClr>
                <a:srgbClr val="000000"/>
              </a:buClr>
              <a:buSzPts val="1800"/>
              <a:buFont typeface="Merriweather"/>
              <a:buChar char="●"/>
            </a:pPr>
            <a:r>
              <a:rPr lang="en" sz="2400" kern="0">
                <a:solidFill>
                  <a:srgbClr val="000000"/>
                </a:solidFill>
                <a:latin typeface="Merriweather"/>
                <a:ea typeface="Merriweather"/>
                <a:cs typeface="Merriweather"/>
                <a:sym typeface="Merriweather"/>
              </a:rPr>
              <a:t>Genealogy</a:t>
            </a:r>
            <a:endParaRPr sz="2400" kern="0">
              <a:solidFill>
                <a:srgbClr val="000000"/>
              </a:solidFill>
              <a:latin typeface="Merriweather"/>
              <a:ea typeface="Merriweather"/>
              <a:cs typeface="Merriweather"/>
              <a:sym typeface="Merriweather"/>
            </a:endParaRPr>
          </a:p>
          <a:p>
            <a:pPr marL="1219170" lvl="1" indent="-457189" defTabSz="1219170">
              <a:buClr>
                <a:srgbClr val="000000"/>
              </a:buClr>
              <a:buSzPts val="1800"/>
              <a:buFont typeface="Merriweather"/>
              <a:buChar char="○"/>
            </a:pPr>
            <a:r>
              <a:rPr lang="en" sz="2400" kern="0">
                <a:solidFill>
                  <a:srgbClr val="000000"/>
                </a:solidFill>
                <a:latin typeface="Merriweather"/>
                <a:ea typeface="Merriweather"/>
                <a:cs typeface="Merriweather"/>
                <a:sym typeface="Merriweather"/>
              </a:rPr>
              <a:t>Digitized Records -- Available at partner sites or NARA online catalog</a:t>
            </a:r>
            <a:endParaRPr sz="2400" kern="0">
              <a:solidFill>
                <a:srgbClr val="000000"/>
              </a:solidFill>
              <a:latin typeface="Merriweather"/>
              <a:ea typeface="Merriweather"/>
              <a:cs typeface="Merriweather"/>
              <a:sym typeface="Merriweather"/>
            </a:endParaRPr>
          </a:p>
          <a:p>
            <a:pPr marL="609585" indent="-457189" defTabSz="1219170">
              <a:buClr>
                <a:srgbClr val="000000"/>
              </a:buClr>
              <a:buSzPts val="1800"/>
              <a:buFont typeface="Merriweather"/>
              <a:buChar char="●"/>
            </a:pPr>
            <a:r>
              <a:rPr lang="en" sz="2400" kern="0">
                <a:solidFill>
                  <a:srgbClr val="000000"/>
                </a:solidFill>
                <a:latin typeface="Merriweather"/>
                <a:ea typeface="Merriweather"/>
                <a:cs typeface="Merriweather"/>
                <a:sym typeface="Merriweather"/>
              </a:rPr>
              <a:t>Types of Questions</a:t>
            </a:r>
            <a:endParaRPr sz="2400" kern="0">
              <a:solidFill>
                <a:srgbClr val="000000"/>
              </a:solidFill>
              <a:latin typeface="Merriweather"/>
              <a:ea typeface="Merriweather"/>
              <a:cs typeface="Merriweather"/>
              <a:sym typeface="Merriweather"/>
            </a:endParaRPr>
          </a:p>
          <a:p>
            <a:pPr marL="609585" indent="-457189" defTabSz="1219170">
              <a:buClr>
                <a:srgbClr val="000000"/>
              </a:buClr>
              <a:buSzPts val="1800"/>
              <a:buFont typeface="Merriweather"/>
              <a:buChar char="●"/>
            </a:pPr>
            <a:r>
              <a:rPr lang="en" sz="2400" kern="0">
                <a:solidFill>
                  <a:srgbClr val="000000"/>
                </a:solidFill>
                <a:latin typeface="Merriweather"/>
                <a:ea typeface="Merriweather"/>
                <a:cs typeface="Merriweather"/>
                <a:sym typeface="Merriweather"/>
              </a:rPr>
              <a:t>Few Emergency Requests</a:t>
            </a:r>
            <a:endParaRPr sz="2400" kern="0">
              <a:solidFill>
                <a:srgbClr val="000000"/>
              </a:solidFill>
              <a:latin typeface="Merriweather"/>
              <a:ea typeface="Merriweather"/>
              <a:cs typeface="Merriweather"/>
              <a:sym typeface="Merriweath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p:nvPr/>
        </p:nvSpPr>
        <p:spPr>
          <a:xfrm>
            <a:off x="736633" y="1366234"/>
            <a:ext cx="10876400" cy="1231066"/>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200" kern="0">
                <a:solidFill>
                  <a:srgbClr val="000000"/>
                </a:solidFill>
                <a:latin typeface="Merriweather"/>
                <a:ea typeface="Merriweather"/>
                <a:cs typeface="Merriweather"/>
                <a:sym typeface="Merriweather"/>
              </a:rPr>
              <a:t>Archives 1 Reference Branch</a:t>
            </a:r>
            <a:endParaRPr sz="3200" kern="0">
              <a:solidFill>
                <a:srgbClr val="000000"/>
              </a:solidFill>
              <a:latin typeface="Merriweather"/>
              <a:ea typeface="Merriweather"/>
              <a:cs typeface="Merriweather"/>
              <a:sym typeface="Merriweather"/>
            </a:endParaRPr>
          </a:p>
          <a:p>
            <a:pPr algn="ctr" defTabSz="1219170">
              <a:buClr>
                <a:srgbClr val="000000"/>
              </a:buClr>
            </a:pPr>
            <a:r>
              <a:rPr lang="en" sz="3200" kern="0">
                <a:solidFill>
                  <a:srgbClr val="000000"/>
                </a:solidFill>
                <a:latin typeface="Merriweather"/>
                <a:ea typeface="Merriweather"/>
                <a:cs typeface="Merriweather"/>
                <a:sym typeface="Merriweather"/>
              </a:rPr>
              <a:t>Where we were at a disadvantage</a:t>
            </a:r>
            <a:endParaRPr sz="3200" kern="0">
              <a:solidFill>
                <a:srgbClr val="000000"/>
              </a:solidFill>
              <a:latin typeface="Merriweather"/>
              <a:ea typeface="Merriweather"/>
              <a:cs typeface="Merriweather"/>
              <a:sym typeface="Merriweather"/>
            </a:endParaRPr>
          </a:p>
        </p:txBody>
      </p:sp>
      <p:sp>
        <p:nvSpPr>
          <p:cNvPr id="144" name="Google Shape;144;p25"/>
          <p:cNvSpPr txBox="1"/>
          <p:nvPr/>
        </p:nvSpPr>
        <p:spPr>
          <a:xfrm>
            <a:off x="736633" y="3074300"/>
            <a:ext cx="2973600" cy="2216144"/>
          </a:xfrm>
          <a:prstGeom prst="rect">
            <a:avLst/>
          </a:prstGeom>
          <a:solidFill>
            <a:srgbClr val="D9D2E9"/>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algn="ctr" defTabSz="1219170">
              <a:buClr>
                <a:srgbClr val="000000"/>
              </a:buClr>
            </a:pPr>
            <a:r>
              <a:rPr lang="en" sz="4267" b="1" kern="0">
                <a:solidFill>
                  <a:srgbClr val="000000"/>
                </a:solidFill>
                <a:latin typeface="Merriweather"/>
                <a:ea typeface="Merriweather"/>
                <a:cs typeface="Merriweather"/>
                <a:sym typeface="Merriweather"/>
              </a:rPr>
              <a:t>Not Telework Ready</a:t>
            </a:r>
            <a:endParaRPr sz="4267" b="1" kern="0">
              <a:solidFill>
                <a:srgbClr val="000000"/>
              </a:solidFill>
              <a:latin typeface="Merriweather"/>
              <a:ea typeface="Merriweather"/>
              <a:cs typeface="Merriweather"/>
              <a:sym typeface="Merriweather"/>
            </a:endParaRPr>
          </a:p>
        </p:txBody>
      </p:sp>
      <p:sp>
        <p:nvSpPr>
          <p:cNvPr id="145" name="Google Shape;145;p25"/>
          <p:cNvSpPr/>
          <p:nvPr/>
        </p:nvSpPr>
        <p:spPr>
          <a:xfrm>
            <a:off x="4681333" y="2765900"/>
            <a:ext cx="2424400" cy="2176400"/>
          </a:xfrm>
          <a:prstGeom prst="noSmoking">
            <a:avLst>
              <a:gd name="adj" fmla="val 1875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46;p25"/>
          <p:cNvSpPr txBox="1"/>
          <p:nvPr/>
        </p:nvSpPr>
        <p:spPr>
          <a:xfrm>
            <a:off x="5123367" y="3207901"/>
            <a:ext cx="1526800" cy="1313268"/>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Arial"/>
              <a:cs typeface="Arial"/>
              <a:sym typeface="Arial"/>
            </a:endParaRPr>
          </a:p>
          <a:p>
            <a:pPr algn="ctr" defTabSz="1219170">
              <a:buClr>
                <a:srgbClr val="000000"/>
              </a:buClr>
            </a:pPr>
            <a:r>
              <a:rPr lang="en" sz="3200" b="1" kern="0">
                <a:solidFill>
                  <a:srgbClr val="000000"/>
                </a:solidFill>
                <a:latin typeface="Arial"/>
                <a:cs typeface="Arial"/>
                <a:sym typeface="Arial"/>
              </a:rPr>
              <a:t>Virtual</a:t>
            </a:r>
            <a:endParaRPr sz="3200" b="1"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p:txBody>
      </p:sp>
      <p:sp>
        <p:nvSpPr>
          <p:cNvPr id="147" name="Google Shape;147;p25"/>
          <p:cNvSpPr txBox="1"/>
          <p:nvPr/>
        </p:nvSpPr>
        <p:spPr>
          <a:xfrm>
            <a:off x="8210867" y="2745900"/>
            <a:ext cx="3161200" cy="2872797"/>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algn="ctr" defTabSz="1219170">
              <a:buClr>
                <a:srgbClr val="000000"/>
              </a:buClr>
            </a:pPr>
            <a:r>
              <a:rPr lang="en" sz="4267" b="1" kern="0">
                <a:solidFill>
                  <a:srgbClr val="000000"/>
                </a:solidFill>
                <a:latin typeface="Merriweather"/>
                <a:ea typeface="Merriweather"/>
                <a:cs typeface="Merriweather"/>
                <a:sym typeface="Merriweather"/>
              </a:rPr>
              <a:t>Free Time = Genealogy Requests</a:t>
            </a:r>
            <a:endParaRPr sz="4267" b="1" kern="0">
              <a:solidFill>
                <a:srgbClr val="000000"/>
              </a:solidFill>
              <a:latin typeface="Merriweather"/>
              <a:ea typeface="Merriweather"/>
              <a:cs typeface="Merriweather"/>
              <a:sym typeface="Merriweathe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p:nvPr/>
        </p:nvSpPr>
        <p:spPr>
          <a:xfrm>
            <a:off x="656333" y="1634134"/>
            <a:ext cx="10983600" cy="127197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333" kern="0">
                <a:solidFill>
                  <a:srgbClr val="000000"/>
                </a:solidFill>
                <a:latin typeface="Merriweather"/>
                <a:ea typeface="Merriweather"/>
                <a:cs typeface="Merriweather"/>
                <a:sym typeface="Merriweather"/>
              </a:rPr>
              <a:t>Looking to the Future</a:t>
            </a:r>
            <a:endParaRPr sz="3333" kern="0">
              <a:solidFill>
                <a:srgbClr val="000000"/>
              </a:solidFill>
              <a:latin typeface="Merriweather"/>
              <a:ea typeface="Merriweather"/>
              <a:cs typeface="Merriweather"/>
              <a:sym typeface="Merriweather"/>
            </a:endParaRPr>
          </a:p>
          <a:p>
            <a:pPr algn="ctr" defTabSz="1219170">
              <a:buClr>
                <a:srgbClr val="000000"/>
              </a:buClr>
            </a:pPr>
            <a:r>
              <a:rPr lang="en" sz="3333" i="1" kern="0">
                <a:solidFill>
                  <a:srgbClr val="000000"/>
                </a:solidFill>
                <a:latin typeface="Merriweather"/>
                <a:ea typeface="Merriweather"/>
                <a:cs typeface="Merriweather"/>
                <a:sym typeface="Merriweather"/>
              </a:rPr>
              <a:t>Archives 1 Reference Goes Virtual</a:t>
            </a:r>
            <a:endParaRPr sz="3333" i="1" kern="0">
              <a:solidFill>
                <a:srgbClr val="000000"/>
              </a:solidFill>
              <a:latin typeface="Merriweather"/>
              <a:ea typeface="Merriweather"/>
              <a:cs typeface="Merriweather"/>
              <a:sym typeface="Merriweather"/>
            </a:endParaRPr>
          </a:p>
        </p:txBody>
      </p:sp>
      <p:sp>
        <p:nvSpPr>
          <p:cNvPr id="153" name="Google Shape;153;p26"/>
          <p:cNvSpPr txBox="1"/>
          <p:nvPr/>
        </p:nvSpPr>
        <p:spPr>
          <a:xfrm>
            <a:off x="1125133" y="3022134"/>
            <a:ext cx="10032400" cy="1887912"/>
          </a:xfrm>
          <a:prstGeom prst="rect">
            <a:avLst/>
          </a:prstGeom>
          <a:noFill/>
          <a:ln>
            <a:noFill/>
          </a:ln>
        </p:spPr>
        <p:txBody>
          <a:bodyPr spcFirstLastPara="1" wrap="square" lIns="121900" tIns="121900" rIns="121900" bIns="121900" anchor="t" anchorCtr="0">
            <a:spAutoFit/>
          </a:bodyPr>
          <a:lstStyle/>
          <a:p>
            <a:pPr marL="609585" indent="-474121" defTabSz="1219170">
              <a:buClr>
                <a:srgbClr val="000000"/>
              </a:buClr>
              <a:buSzPts val="2000"/>
              <a:buFont typeface="Merriweather"/>
              <a:buChar char="●"/>
            </a:pPr>
            <a:r>
              <a:rPr lang="en" sz="2667" kern="0">
                <a:solidFill>
                  <a:srgbClr val="000000"/>
                </a:solidFill>
                <a:latin typeface="Merriweather"/>
                <a:ea typeface="Merriweather"/>
                <a:cs typeface="Merriweather"/>
                <a:sym typeface="Merriweather"/>
              </a:rPr>
              <a:t>Some form of telework may be here to stay</a:t>
            </a:r>
            <a:endParaRPr sz="2667" kern="0">
              <a:solidFill>
                <a:srgbClr val="000000"/>
              </a:solidFill>
              <a:latin typeface="Merriweather"/>
              <a:ea typeface="Merriweather"/>
              <a:cs typeface="Merriweather"/>
              <a:sym typeface="Merriweather"/>
            </a:endParaRPr>
          </a:p>
          <a:p>
            <a:pPr marL="609585" indent="-474121" defTabSz="1219170">
              <a:buClr>
                <a:srgbClr val="000000"/>
              </a:buClr>
              <a:buSzPts val="2000"/>
              <a:buFont typeface="Merriweather"/>
              <a:buChar char="●"/>
            </a:pPr>
            <a:r>
              <a:rPr lang="en" sz="2667" kern="0">
                <a:solidFill>
                  <a:srgbClr val="000000"/>
                </a:solidFill>
                <a:latin typeface="Merriweather"/>
                <a:ea typeface="Merriweather"/>
                <a:cs typeface="Merriweather"/>
                <a:sym typeface="Merriweather"/>
              </a:rPr>
              <a:t>Virtual reference consultation will probably be an option</a:t>
            </a:r>
            <a:endParaRPr sz="2667" kern="0">
              <a:solidFill>
                <a:srgbClr val="000000"/>
              </a:solidFill>
              <a:latin typeface="Merriweather"/>
              <a:ea typeface="Merriweather"/>
              <a:cs typeface="Merriweather"/>
              <a:sym typeface="Merriweather"/>
            </a:endParaRPr>
          </a:p>
          <a:p>
            <a:pPr marL="609585" indent="-474121" defTabSz="1219170">
              <a:buClr>
                <a:srgbClr val="000000"/>
              </a:buClr>
              <a:buSzPts val="2000"/>
              <a:buFont typeface="Merriweather"/>
              <a:buChar char="●"/>
            </a:pPr>
            <a:r>
              <a:rPr lang="en" sz="2667" kern="0">
                <a:solidFill>
                  <a:srgbClr val="000000"/>
                </a:solidFill>
                <a:latin typeface="Merriweather"/>
                <a:ea typeface="Merriweather"/>
                <a:cs typeface="Merriweather"/>
                <a:sym typeface="Merriweather"/>
              </a:rPr>
              <a:t>Utilizing all online and electronic resources</a:t>
            </a:r>
            <a:endParaRPr sz="2667" kern="0">
              <a:solidFill>
                <a:srgbClr val="000000"/>
              </a:solidFill>
              <a:latin typeface="Merriweather"/>
              <a:ea typeface="Merriweather"/>
              <a:cs typeface="Merriweather"/>
              <a:sym typeface="Merriweather"/>
            </a:endParaRPr>
          </a:p>
          <a:p>
            <a:pPr marL="1219170" lvl="1" indent="-474121" defTabSz="1219170">
              <a:buClr>
                <a:srgbClr val="000000"/>
              </a:buClr>
              <a:buSzPts val="2000"/>
              <a:buFont typeface="Merriweather"/>
              <a:buChar char="○"/>
            </a:pPr>
            <a:r>
              <a:rPr lang="en" sz="2667" kern="0">
                <a:solidFill>
                  <a:srgbClr val="000000"/>
                </a:solidFill>
                <a:latin typeface="Merriweather"/>
                <a:ea typeface="Merriweather"/>
                <a:cs typeface="Merriweather"/>
                <a:sym typeface="Merriweather"/>
              </a:rPr>
              <a:t>Finding Aids Initiative</a:t>
            </a:r>
            <a:endParaRPr sz="2667" kern="0">
              <a:solidFill>
                <a:srgbClr val="000000"/>
              </a:solidFill>
              <a:latin typeface="Merriweather"/>
              <a:ea typeface="Merriweather"/>
              <a:cs typeface="Merriweather"/>
              <a:sym typeface="Merriweathe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p:nvPr/>
        </p:nvSpPr>
        <p:spPr>
          <a:xfrm>
            <a:off x="3422533" y="2805900"/>
            <a:ext cx="8769600" cy="29020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pPr>
            <a:r>
              <a:rPr lang="en" sz="4000" kern="0" dirty="0">
                <a:solidFill>
                  <a:srgbClr val="FFFFFF"/>
                </a:solidFill>
                <a:latin typeface="Merriweather"/>
                <a:ea typeface="Merriweather"/>
                <a:cs typeface="Merriweather"/>
                <a:sym typeface="Merriweather"/>
              </a:rPr>
              <a:t>Off-site Reference in St. Louis</a:t>
            </a:r>
            <a:br>
              <a:rPr lang="en" sz="4000" kern="0" dirty="0">
                <a:solidFill>
                  <a:srgbClr val="FFFFFF"/>
                </a:solidFill>
                <a:latin typeface="Merriweather"/>
                <a:ea typeface="Merriweather"/>
                <a:cs typeface="Merriweather"/>
                <a:sym typeface="Merriweather"/>
              </a:rPr>
            </a:br>
            <a:r>
              <a:rPr lang="en" sz="4000" kern="0" dirty="0">
                <a:solidFill>
                  <a:srgbClr val="FFFFFF"/>
                </a:solidFill>
                <a:latin typeface="Merriweather"/>
                <a:ea typeface="Merriweather"/>
                <a:cs typeface="Merriweather"/>
                <a:sym typeface="Merriweather"/>
              </a:rPr>
              <a:t> </a:t>
            </a:r>
            <a:r>
              <a:rPr lang="en" sz="3333" kern="0" dirty="0">
                <a:solidFill>
                  <a:srgbClr val="FFFFFF"/>
                </a:solidFill>
                <a:latin typeface="Merriweather"/>
                <a:ea typeface="Merriweather"/>
                <a:cs typeface="Merriweather"/>
                <a:sym typeface="Merriweather"/>
              </a:rPr>
              <a:t>(NPRC &amp; National Archives at St. Louis)</a:t>
            </a:r>
            <a:endParaRPr sz="3333" kern="0" dirty="0">
              <a:solidFill>
                <a:srgbClr val="FFFFFF"/>
              </a:solidFill>
              <a:latin typeface="Merriweather Light"/>
              <a:ea typeface="Merriweather Light"/>
              <a:cs typeface="Merriweather Light"/>
              <a:sym typeface="Merriweather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p:nvPr/>
        </p:nvSpPr>
        <p:spPr>
          <a:xfrm>
            <a:off x="80367" y="1406433"/>
            <a:ext cx="7876000" cy="4554400"/>
          </a:xfrm>
          <a:prstGeom prst="rect">
            <a:avLst/>
          </a:prstGeom>
          <a:noFill/>
          <a:ln>
            <a:noFill/>
          </a:ln>
        </p:spPr>
        <p:txBody>
          <a:bodyPr spcFirstLastPara="1" wrap="square" lIns="121900" tIns="121900" rIns="121900" bIns="121900" anchor="t" anchorCtr="0">
            <a:noAutofit/>
          </a:bodyPr>
          <a:lstStyle/>
          <a:p>
            <a:pPr marL="609585" indent="-423323" defTabSz="1219170">
              <a:lnSpc>
                <a:spcPct val="115000"/>
              </a:lnSpc>
              <a:buClr>
                <a:srgbClr val="000000"/>
              </a:buClr>
              <a:buSzPts val="1400"/>
              <a:buFont typeface="Merriweather"/>
              <a:buChar char="●"/>
            </a:pPr>
            <a:r>
              <a:rPr lang="en" sz="1867" kern="0">
                <a:solidFill>
                  <a:srgbClr val="000000"/>
                </a:solidFill>
                <a:latin typeface="Merriweather"/>
                <a:ea typeface="Merriweather"/>
                <a:cs typeface="Merriweather"/>
                <a:sym typeface="Merriweather"/>
              </a:rPr>
              <a:t>Off-site reference in St. Louis continues in a remote and limited capacity since 3/23/2020 due to the COVID pandemic. </a:t>
            </a:r>
            <a:endParaRPr sz="1867" kern="0">
              <a:solidFill>
                <a:srgbClr val="000000"/>
              </a:solidFill>
              <a:latin typeface="Merriweather"/>
              <a:ea typeface="Merriweather"/>
              <a:cs typeface="Merriweather"/>
              <a:sym typeface="Merriweather"/>
            </a:endParaRPr>
          </a:p>
          <a:p>
            <a:pPr marL="1219170" lvl="1" indent="-423323" defTabSz="1219170">
              <a:lnSpc>
                <a:spcPct val="115000"/>
              </a:lnSpc>
              <a:buClr>
                <a:srgbClr val="000000"/>
              </a:buClr>
              <a:buSzPts val="1400"/>
              <a:buFont typeface="Merriweather"/>
              <a:buChar char="○"/>
            </a:pPr>
            <a:r>
              <a:rPr lang="en" sz="1867" kern="0">
                <a:solidFill>
                  <a:srgbClr val="000000"/>
                </a:solidFill>
                <a:latin typeface="Merriweather"/>
                <a:ea typeface="Merriweather"/>
                <a:cs typeface="Merriweather"/>
                <a:sym typeface="Merriweather"/>
              </a:rPr>
              <a:t>Includes providing digital images already available remotely, referring researchers to the NARA Catalog, Ancestry, etc. </a:t>
            </a:r>
            <a:endParaRPr sz="1867" kern="0">
              <a:solidFill>
                <a:srgbClr val="000000"/>
              </a:solidFill>
              <a:latin typeface="Merriweather"/>
              <a:ea typeface="Merriweather"/>
              <a:cs typeface="Merriweather"/>
              <a:sym typeface="Merriweather"/>
            </a:endParaRPr>
          </a:p>
          <a:p>
            <a:pPr marL="609585" indent="-423323" defTabSz="1219170">
              <a:lnSpc>
                <a:spcPct val="115000"/>
              </a:lnSpc>
              <a:buClr>
                <a:srgbClr val="000000"/>
              </a:buClr>
              <a:buSzPts val="1400"/>
              <a:buFont typeface="Merriweather"/>
              <a:buChar char="●"/>
            </a:pPr>
            <a:r>
              <a:rPr lang="en" sz="1867" kern="0">
                <a:solidFill>
                  <a:srgbClr val="000000"/>
                </a:solidFill>
                <a:latin typeface="Merriweather"/>
                <a:ea typeface="Merriweather"/>
                <a:cs typeface="Merriweather"/>
                <a:sym typeface="Merriweather"/>
              </a:rPr>
              <a:t>Offsite reference is still performed for </a:t>
            </a:r>
            <a:r>
              <a:rPr lang="en" sz="1867" b="1" kern="0">
                <a:solidFill>
                  <a:srgbClr val="000000"/>
                </a:solidFill>
                <a:latin typeface="Merriweather"/>
                <a:ea typeface="Merriweather"/>
                <a:cs typeface="Merriweather"/>
                <a:sym typeface="Merriweather"/>
              </a:rPr>
              <a:t>emergency requests</a:t>
            </a:r>
            <a:r>
              <a:rPr lang="en" sz="1867" kern="0">
                <a:solidFill>
                  <a:srgbClr val="000000"/>
                </a:solidFill>
                <a:latin typeface="Merriweather"/>
                <a:ea typeface="Merriweather"/>
                <a:cs typeface="Merriweather"/>
                <a:sym typeface="Merriweather"/>
              </a:rPr>
              <a:t> that have responsive documents in the holdings of the National Archives at St. Louis</a:t>
            </a:r>
            <a:endParaRPr sz="1867" kern="0">
              <a:solidFill>
                <a:srgbClr val="000000"/>
              </a:solidFill>
              <a:latin typeface="Merriweather"/>
              <a:ea typeface="Merriweather"/>
              <a:cs typeface="Merriweather"/>
              <a:sym typeface="Merriweather"/>
            </a:endParaRPr>
          </a:p>
          <a:p>
            <a:pPr marL="1219170" lvl="1" indent="-423323" defTabSz="1219170">
              <a:lnSpc>
                <a:spcPct val="115000"/>
              </a:lnSpc>
              <a:buClr>
                <a:srgbClr val="000000"/>
              </a:buClr>
              <a:buSzPts val="1400"/>
              <a:buFont typeface="Merriweather"/>
              <a:buChar char="○"/>
            </a:pPr>
            <a:r>
              <a:rPr lang="en" sz="1867" kern="0">
                <a:solidFill>
                  <a:srgbClr val="000000"/>
                </a:solidFill>
                <a:latin typeface="Merriweather"/>
                <a:ea typeface="Merriweather"/>
                <a:cs typeface="Merriweather"/>
                <a:sym typeface="Merriweather"/>
              </a:rPr>
              <a:t>Includes requests for records of Merchant Marines for burials or medical emergencies, Selective Service requests for employment or citizenship, etc. </a:t>
            </a:r>
            <a:endParaRPr sz="1867" kern="0">
              <a:solidFill>
                <a:srgbClr val="000000"/>
              </a:solidFill>
              <a:latin typeface="Merriweather"/>
              <a:ea typeface="Merriweather"/>
              <a:cs typeface="Merriweather"/>
              <a:sym typeface="Merriweather"/>
            </a:endParaRPr>
          </a:p>
          <a:p>
            <a:pPr marL="609585" indent="-423323" defTabSz="1219170">
              <a:lnSpc>
                <a:spcPct val="115000"/>
              </a:lnSpc>
              <a:buClr>
                <a:srgbClr val="000000"/>
              </a:buClr>
              <a:buSzPts val="1400"/>
              <a:buFont typeface="Merriweather"/>
              <a:buChar char="●"/>
            </a:pPr>
            <a:r>
              <a:rPr lang="en" sz="1867" kern="0">
                <a:solidFill>
                  <a:srgbClr val="000000"/>
                </a:solidFill>
                <a:latin typeface="Merriweather"/>
                <a:ea typeface="Merriweather"/>
                <a:cs typeface="Merriweather"/>
                <a:sym typeface="Merriweather"/>
              </a:rPr>
              <a:t>All staff are teleworking &amp; ~48% of staff of National Archives at St. Louis are working on-site each week</a:t>
            </a:r>
            <a:endParaRPr sz="1867" kern="0">
              <a:solidFill>
                <a:srgbClr val="000000"/>
              </a:solidFill>
              <a:latin typeface="Merriweather"/>
              <a:ea typeface="Merriweather"/>
              <a:cs typeface="Merriweather"/>
              <a:sym typeface="Merriweather"/>
            </a:endParaRPr>
          </a:p>
          <a:p>
            <a:pPr defTabSz="1219170">
              <a:lnSpc>
                <a:spcPct val="115000"/>
              </a:lnSpc>
              <a:buClr>
                <a:srgbClr val="000000"/>
              </a:buClr>
            </a:pPr>
            <a:endParaRPr sz="1600" kern="0">
              <a:solidFill>
                <a:srgbClr val="000000"/>
              </a:solidFill>
              <a:latin typeface="Merriweather"/>
              <a:ea typeface="Merriweather"/>
              <a:cs typeface="Merriweather"/>
              <a:sym typeface="Merriweather"/>
            </a:endParaRPr>
          </a:p>
        </p:txBody>
      </p:sp>
      <p:pic>
        <p:nvPicPr>
          <p:cNvPr id="164" name="Google Shape;164;p28"/>
          <p:cNvPicPr preferRelativeResize="0"/>
          <p:nvPr/>
        </p:nvPicPr>
        <p:blipFill rotWithShape="1">
          <a:blip r:embed="rId3">
            <a:alphaModFix/>
          </a:blip>
          <a:srcRect/>
          <a:stretch/>
        </p:blipFill>
        <p:spPr>
          <a:xfrm>
            <a:off x="7940034" y="291533"/>
            <a:ext cx="4238465" cy="2825632"/>
          </a:xfrm>
          <a:prstGeom prst="rect">
            <a:avLst/>
          </a:prstGeom>
          <a:noFill/>
          <a:ln>
            <a:noFill/>
          </a:ln>
        </p:spPr>
      </p:pic>
      <p:sp>
        <p:nvSpPr>
          <p:cNvPr id="165" name="Google Shape;165;p28"/>
          <p:cNvSpPr txBox="1"/>
          <p:nvPr/>
        </p:nvSpPr>
        <p:spPr>
          <a:xfrm>
            <a:off x="2183267" y="134034"/>
            <a:ext cx="5706000" cy="127197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333" kern="0">
                <a:solidFill>
                  <a:srgbClr val="000000"/>
                </a:solidFill>
                <a:latin typeface="Merriweather"/>
                <a:ea typeface="Merriweather"/>
                <a:cs typeface="Merriweather"/>
                <a:sym typeface="Merriweather"/>
              </a:rPr>
              <a:t>1 Archives Drive</a:t>
            </a:r>
            <a:endParaRPr sz="3333" kern="0">
              <a:solidFill>
                <a:srgbClr val="000000"/>
              </a:solidFill>
              <a:latin typeface="Merriweather"/>
              <a:ea typeface="Merriweather"/>
              <a:cs typeface="Merriweather"/>
              <a:sym typeface="Merriweather"/>
            </a:endParaRPr>
          </a:p>
          <a:p>
            <a:pPr algn="ctr" defTabSz="1219170">
              <a:buClr>
                <a:srgbClr val="000000"/>
              </a:buClr>
            </a:pPr>
            <a:r>
              <a:rPr lang="en" sz="3333" kern="0">
                <a:solidFill>
                  <a:srgbClr val="000000"/>
                </a:solidFill>
                <a:latin typeface="Merriweather"/>
                <a:ea typeface="Merriweather"/>
                <a:cs typeface="Merriweather"/>
                <a:sym typeface="Merriweather"/>
              </a:rPr>
              <a:t>St. Louis, MO</a:t>
            </a:r>
            <a:endParaRPr sz="1867" kern="0">
              <a:solidFill>
                <a:srgbClr val="000000"/>
              </a:solidFill>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9"/>
          <p:cNvSpPr txBox="1"/>
          <p:nvPr/>
        </p:nvSpPr>
        <p:spPr>
          <a:xfrm>
            <a:off x="374133" y="1393033"/>
            <a:ext cx="11667600" cy="4568000"/>
          </a:xfrm>
          <a:prstGeom prst="rect">
            <a:avLst/>
          </a:prstGeom>
          <a:noFill/>
          <a:ln>
            <a:noFill/>
          </a:ln>
        </p:spPr>
        <p:txBody>
          <a:bodyPr spcFirstLastPara="1" wrap="square" lIns="121900" tIns="121900" rIns="121900" bIns="121900" anchor="t" anchorCtr="0">
            <a:noAutofit/>
          </a:bodyPr>
          <a:lstStyle/>
          <a:p>
            <a:pPr marL="609585" indent="-423323" defTabSz="1219170">
              <a:lnSpc>
                <a:spcPct val="115000"/>
              </a:lnSpc>
              <a:buClr>
                <a:srgbClr val="000000"/>
              </a:buClr>
              <a:buSzPts val="1400"/>
              <a:buFont typeface="Merriweather"/>
              <a:buChar char="●"/>
            </a:pPr>
            <a:r>
              <a:rPr lang="en" sz="1867" kern="0">
                <a:solidFill>
                  <a:srgbClr val="000000"/>
                </a:solidFill>
                <a:latin typeface="Merriweather"/>
                <a:ea typeface="Merriweather"/>
                <a:cs typeface="Merriweather"/>
                <a:sym typeface="Merriweather"/>
              </a:rPr>
              <a:t>NPRC’s backlog reached 500K in spring 2021.  They are systematically working through this backlog on a priority basis</a:t>
            </a:r>
            <a:endParaRPr sz="1867" kern="0">
              <a:solidFill>
                <a:srgbClr val="000000"/>
              </a:solidFill>
              <a:latin typeface="Merriweather"/>
              <a:ea typeface="Merriweather"/>
              <a:cs typeface="Merriweather"/>
              <a:sym typeface="Merriweather"/>
            </a:endParaRPr>
          </a:p>
          <a:p>
            <a:pPr marL="1219170" lvl="1" indent="-423323" defTabSz="1219170">
              <a:lnSpc>
                <a:spcPct val="115000"/>
              </a:lnSpc>
              <a:buClr>
                <a:srgbClr val="000000"/>
              </a:buClr>
              <a:buSzPts val="1400"/>
              <a:buFont typeface="Merriweather"/>
              <a:buChar char="○"/>
            </a:pPr>
            <a:r>
              <a:rPr lang="en" sz="1867" kern="0">
                <a:solidFill>
                  <a:srgbClr val="000000"/>
                </a:solidFill>
                <a:latin typeface="Merriweather"/>
                <a:ea typeface="Merriweather"/>
                <a:cs typeface="Merriweather"/>
                <a:sym typeface="Merriweather"/>
              </a:rPr>
              <a:t>All operations in St. Louis are operating at reduced levels following guidance from Centers for Disease Control &amp; Prevention (CDC), Office of Management &amp; Budget (OMB), &amp; local public health orders (currently at 25% of capacity)</a:t>
            </a:r>
            <a:endParaRPr sz="1867" kern="0">
              <a:solidFill>
                <a:srgbClr val="000000"/>
              </a:solidFill>
              <a:latin typeface="Merriweather"/>
              <a:ea typeface="Merriweather"/>
              <a:cs typeface="Merriweather"/>
              <a:sym typeface="Merriweather"/>
            </a:endParaRPr>
          </a:p>
          <a:p>
            <a:pPr defTabSz="1219170">
              <a:lnSpc>
                <a:spcPct val="115000"/>
              </a:lnSpc>
              <a:buClr>
                <a:srgbClr val="000000"/>
              </a:buClr>
            </a:pPr>
            <a:endParaRPr sz="1867" kern="0">
              <a:solidFill>
                <a:srgbClr val="000000"/>
              </a:solidFill>
              <a:latin typeface="Merriweather"/>
              <a:ea typeface="Merriweather"/>
              <a:cs typeface="Merriweather"/>
              <a:sym typeface="Merriweather"/>
            </a:endParaRPr>
          </a:p>
          <a:p>
            <a:pPr marL="609585" indent="-423323" defTabSz="1219170">
              <a:lnSpc>
                <a:spcPct val="115000"/>
              </a:lnSpc>
              <a:buClr>
                <a:srgbClr val="000000"/>
              </a:buClr>
              <a:buSzPts val="1400"/>
              <a:buFont typeface="Merriweather"/>
              <a:buChar char="●"/>
            </a:pPr>
            <a:r>
              <a:rPr lang="en" sz="1867" kern="0">
                <a:solidFill>
                  <a:srgbClr val="000000"/>
                </a:solidFill>
                <a:latin typeface="Merriweather"/>
                <a:ea typeface="Merriweather"/>
                <a:cs typeface="Merriweather"/>
                <a:sym typeface="Merriweather"/>
              </a:rPr>
              <a:t>In the fall of 2020 all National Archives at St. Louis resources were redirected to perform only those tasks that assist NPRC with their backlog</a:t>
            </a:r>
            <a:endParaRPr sz="1867" kern="0">
              <a:solidFill>
                <a:srgbClr val="000000"/>
              </a:solidFill>
              <a:latin typeface="Merriweather"/>
              <a:ea typeface="Merriweather"/>
              <a:cs typeface="Merriweather"/>
              <a:sym typeface="Merriweather"/>
            </a:endParaRPr>
          </a:p>
          <a:p>
            <a:pPr marL="1219170" lvl="1" indent="-423323" defTabSz="1219170">
              <a:lnSpc>
                <a:spcPct val="115000"/>
              </a:lnSpc>
              <a:buClr>
                <a:srgbClr val="000000"/>
              </a:buClr>
              <a:buSzPts val="1400"/>
              <a:buFont typeface="Merriweather"/>
              <a:buChar char="○"/>
            </a:pPr>
            <a:r>
              <a:rPr lang="en" sz="1867" kern="0">
                <a:solidFill>
                  <a:srgbClr val="000000"/>
                </a:solidFill>
                <a:latin typeface="Merriweather"/>
                <a:ea typeface="Merriweather"/>
                <a:cs typeface="Merriweather"/>
                <a:sym typeface="Merriweather"/>
              </a:rPr>
              <a:t>Searching/pulling records &amp; providing documents from our holdings to answer emergency requests, scanning records for their remote work staff, etc.</a:t>
            </a:r>
            <a:endParaRPr sz="1333" kern="0">
              <a:solidFill>
                <a:srgbClr val="000000"/>
              </a:solidFill>
              <a:latin typeface="Merriweather"/>
              <a:ea typeface="Merriweather"/>
              <a:cs typeface="Merriweather"/>
              <a:sym typeface="Merriweather"/>
            </a:endParaRPr>
          </a:p>
          <a:p>
            <a:pPr marL="1219170" defTabSz="1219170">
              <a:lnSpc>
                <a:spcPct val="115000"/>
              </a:lnSpc>
              <a:buClr>
                <a:srgbClr val="000000"/>
              </a:buClr>
            </a:pPr>
            <a:endParaRPr sz="1333" kern="0">
              <a:solidFill>
                <a:srgbClr val="000000"/>
              </a:solidFill>
              <a:latin typeface="Merriweather"/>
              <a:ea typeface="Merriweather"/>
              <a:cs typeface="Merriweather"/>
              <a:sym typeface="Merriweather"/>
            </a:endParaRPr>
          </a:p>
          <a:p>
            <a:pPr marL="609585" indent="-423323" defTabSz="1219170">
              <a:lnSpc>
                <a:spcPct val="115000"/>
              </a:lnSpc>
              <a:buClr>
                <a:srgbClr val="000000"/>
              </a:buClr>
              <a:buSzPts val="1400"/>
              <a:buFont typeface="Merriweather"/>
              <a:buChar char="●"/>
            </a:pPr>
            <a:r>
              <a:rPr lang="en" sz="1867" kern="0">
                <a:solidFill>
                  <a:srgbClr val="000000"/>
                </a:solidFill>
                <a:latin typeface="Merriweather"/>
                <a:ea typeface="Merriweather"/>
                <a:cs typeface="Merriweather"/>
                <a:sym typeface="Merriweather"/>
              </a:rPr>
              <a:t>All routine requests for records in the holdings of the National Archives at St. Louis are added to a queue &amp; will be answered in the order received once normal operations resume</a:t>
            </a:r>
            <a:endParaRPr sz="1867" kern="0">
              <a:solidFill>
                <a:srgbClr val="000000"/>
              </a:solidFill>
              <a:latin typeface="Merriweather"/>
              <a:ea typeface="Merriweather"/>
              <a:cs typeface="Merriweather"/>
              <a:sym typeface="Merriweathe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0"/>
          <p:cNvSpPr txBox="1"/>
          <p:nvPr/>
        </p:nvSpPr>
        <p:spPr>
          <a:xfrm>
            <a:off x="3422533" y="2805900"/>
            <a:ext cx="8769600" cy="29020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pPr>
            <a:r>
              <a:rPr lang="en" sz="4000" kern="0">
                <a:solidFill>
                  <a:srgbClr val="FFFFFF"/>
                </a:solidFill>
                <a:latin typeface="Merriweather"/>
                <a:ea typeface="Merriweather"/>
                <a:cs typeface="Merriweather"/>
                <a:sym typeface="Merriweather"/>
              </a:rPr>
              <a:t>On-site Reference in St. Louis </a:t>
            </a:r>
            <a:endParaRPr sz="4000" kern="0">
              <a:solidFill>
                <a:srgbClr val="FFFFFF"/>
              </a:solidFill>
              <a:latin typeface="Merriweather"/>
              <a:ea typeface="Merriweather"/>
              <a:cs typeface="Merriweather"/>
              <a:sym typeface="Merriweather"/>
            </a:endParaRPr>
          </a:p>
          <a:p>
            <a:pPr algn="ctr" defTabSz="1219170">
              <a:lnSpc>
                <a:spcPct val="115000"/>
              </a:lnSpc>
              <a:buClr>
                <a:srgbClr val="000000"/>
              </a:buClr>
            </a:pPr>
            <a:r>
              <a:rPr lang="en" sz="4000" kern="0">
                <a:solidFill>
                  <a:srgbClr val="FFFFFF"/>
                </a:solidFill>
                <a:latin typeface="Merriweather"/>
                <a:ea typeface="Merriweather"/>
                <a:cs typeface="Merriweather"/>
                <a:sym typeface="Merriweather"/>
              </a:rPr>
              <a:t>&amp; Reference in NARA Field Units</a:t>
            </a:r>
            <a:endParaRPr sz="1867" kern="0">
              <a:solidFill>
                <a:srgbClr val="FFFFFF"/>
              </a:solidFill>
              <a:latin typeface="Merriweather Light"/>
              <a:ea typeface="Merriweather Light"/>
              <a:cs typeface="Merriweather Light"/>
              <a:sym typeface="Merriweather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9" cy="159074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1" y="3"/>
            <a:ext cx="11732647"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5047762A-EE2D-42F0-BD2A-D845D1FB9C52}"/>
              </a:ext>
            </a:extLst>
          </p:cNvPr>
          <p:cNvSpPr>
            <a:spLocks noGrp="1"/>
          </p:cNvSpPr>
          <p:nvPr>
            <p:ph type="title"/>
          </p:nvPr>
        </p:nvSpPr>
        <p:spPr>
          <a:xfrm>
            <a:off x="1371602" y="294541"/>
            <a:ext cx="9895951" cy="1033669"/>
          </a:xfrm>
        </p:spPr>
        <p:txBody>
          <a:bodyPr>
            <a:normAutofit/>
          </a:bodyPr>
          <a:lstStyle/>
          <a:p>
            <a:r>
              <a:rPr lang="en-US" sz="4000" dirty="0">
                <a:solidFill>
                  <a:srgbClr val="FFFFFF"/>
                </a:solidFill>
              </a:rPr>
              <a:t>Webinar Agenda</a:t>
            </a:r>
          </a:p>
        </p:txBody>
      </p:sp>
      <p:sp>
        <p:nvSpPr>
          <p:cNvPr id="3" name="Content Placeholder 2">
            <a:extLst>
              <a:ext uri="{FF2B5EF4-FFF2-40B4-BE49-F238E27FC236}">
                <a16:creationId xmlns:a16="http://schemas.microsoft.com/office/drawing/2014/main" id="{B34F6D18-2808-4918-9963-B4A4D11E8947}"/>
              </a:ext>
            </a:extLst>
          </p:cNvPr>
          <p:cNvSpPr>
            <a:spLocks noGrp="1"/>
          </p:cNvSpPr>
          <p:nvPr>
            <p:ph idx="1"/>
          </p:nvPr>
        </p:nvSpPr>
        <p:spPr>
          <a:xfrm>
            <a:off x="418454" y="1976414"/>
            <a:ext cx="10736112" cy="3054995"/>
          </a:xfrm>
        </p:spPr>
        <p:txBody>
          <a:bodyPr anchor="ctr">
            <a:normAutofit/>
          </a:bodyPr>
          <a:lstStyle/>
          <a:p>
            <a:pPr marL="0" indent="0">
              <a:buNone/>
            </a:pPr>
            <a:endParaRPr lang="en-US" b="0" dirty="0"/>
          </a:p>
          <a:p>
            <a:pPr marL="257175" marR="0" lvl="0" indent="-257175" algn="l" defTabSz="685800" rtl="0" eaLnBrk="1" fontAlgn="auto" latinLnBrk="0" hangingPunct="1">
              <a:lnSpc>
                <a:spcPct val="100000"/>
              </a:lnSpc>
              <a:spcBef>
                <a:spcPct val="20000"/>
              </a:spcBef>
              <a:spcAft>
                <a:spcPts val="45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1F497D"/>
                </a:solidFill>
                <a:effectLst/>
                <a:uLnTx/>
                <a:uFillTx/>
                <a:latin typeface="Arial"/>
                <a:ea typeface="+mn-ea"/>
                <a:cs typeface="+mn-cs"/>
              </a:rPr>
              <a:t>Welcome</a:t>
            </a:r>
          </a:p>
          <a:p>
            <a:pPr marL="257175" marR="0" lvl="0" indent="-257175" algn="l" defTabSz="685800" rtl="0" eaLnBrk="1" fontAlgn="auto" latinLnBrk="0" hangingPunct="1">
              <a:lnSpc>
                <a:spcPct val="100000"/>
              </a:lnSpc>
              <a:spcBef>
                <a:spcPct val="20000"/>
              </a:spcBef>
              <a:spcAft>
                <a:spcPts val="450"/>
              </a:spcAft>
              <a:buClrTx/>
              <a:buSzTx/>
              <a:buFont typeface="Arial" panose="020B0604020202020204" pitchFamily="34" charset="0"/>
              <a:buChar char="•"/>
              <a:tabLst/>
              <a:defRPr/>
            </a:pPr>
            <a:r>
              <a:rPr lang="en-US" sz="2300" dirty="0">
                <a:solidFill>
                  <a:srgbClr val="1F497D"/>
                </a:solidFill>
                <a:latin typeface="Arial"/>
              </a:rPr>
              <a:t>Presentations from NARA </a:t>
            </a:r>
          </a:p>
          <a:p>
            <a:pPr marL="257175" marR="0" lvl="0" indent="-257175" algn="l" defTabSz="685800" rtl="0" eaLnBrk="1" fontAlgn="auto" latinLnBrk="0" hangingPunct="1">
              <a:lnSpc>
                <a:spcPct val="100000"/>
              </a:lnSpc>
              <a:spcBef>
                <a:spcPct val="20000"/>
              </a:spcBef>
              <a:spcAft>
                <a:spcPts val="45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1F497D"/>
                </a:solidFill>
                <a:effectLst/>
                <a:uLnTx/>
                <a:uFillTx/>
                <a:latin typeface="Arial"/>
                <a:ea typeface="+mn-ea"/>
                <a:cs typeface="+mn-cs"/>
              </a:rPr>
              <a:t>Presentation from Alabama Dept. of Archives and History </a:t>
            </a:r>
          </a:p>
          <a:p>
            <a:pPr marL="257175" marR="0" lvl="0" indent="-257175" algn="l" defTabSz="685800" rtl="0" eaLnBrk="1" fontAlgn="auto" latinLnBrk="0" hangingPunct="1">
              <a:lnSpc>
                <a:spcPct val="100000"/>
              </a:lnSpc>
              <a:spcBef>
                <a:spcPct val="20000"/>
              </a:spcBef>
              <a:spcAft>
                <a:spcPts val="45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1F497D"/>
                </a:solidFill>
                <a:effectLst/>
                <a:uLnTx/>
                <a:uFillTx/>
                <a:latin typeface="Arial"/>
                <a:ea typeface="+mn-ea"/>
                <a:cs typeface="+mn-cs"/>
              </a:rPr>
              <a:t>Q and A</a:t>
            </a:r>
          </a:p>
          <a:p>
            <a:pPr marL="257175" marR="0" lvl="0" indent="-257175" algn="l" defTabSz="685800" rtl="0" eaLnBrk="1" fontAlgn="auto" latinLnBrk="0" hangingPunct="1">
              <a:lnSpc>
                <a:spcPct val="100000"/>
              </a:lnSpc>
              <a:spcBef>
                <a:spcPct val="20000"/>
              </a:spcBef>
              <a:spcAft>
                <a:spcPts val="45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1F497D"/>
                </a:solidFill>
                <a:effectLst/>
                <a:uLnTx/>
                <a:uFillTx/>
                <a:latin typeface="Arial"/>
                <a:ea typeface="+mn-ea"/>
                <a:cs typeface="+mn-cs"/>
              </a:rPr>
              <a:t>Announcements</a:t>
            </a:r>
          </a:p>
          <a:p>
            <a:pPr marL="342891" indent="-342891"/>
            <a:endParaRPr lang="en-US" dirty="0"/>
          </a:p>
          <a:p>
            <a:endParaRPr lang="en-US" sz="2000" dirty="0"/>
          </a:p>
        </p:txBody>
      </p:sp>
      <p:sp>
        <p:nvSpPr>
          <p:cNvPr id="4" name="Footer Placeholder 3">
            <a:extLst>
              <a:ext uri="{FF2B5EF4-FFF2-40B4-BE49-F238E27FC236}">
                <a16:creationId xmlns:a16="http://schemas.microsoft.com/office/drawing/2014/main" id="{8509216D-9460-4B6A-860C-77D2A2C1A422}"/>
              </a:ext>
            </a:extLst>
          </p:cNvPr>
          <p:cNvSpPr>
            <a:spLocks noGrp="1"/>
          </p:cNvSpPr>
          <p:nvPr>
            <p:ph type="ftr" sz="quarter" idx="11"/>
          </p:nvPr>
        </p:nvSpPr>
        <p:spPr/>
        <p:txBody>
          <a:bodyPr/>
          <a:lstStyle/>
          <a:p>
            <a:pPr defTabSz="914377"/>
            <a:r>
              <a:rPr lang="en-US" dirty="0">
                <a:solidFill>
                  <a:prstClr val="black">
                    <a:tint val="75000"/>
                  </a:prstClr>
                </a:solidFill>
                <a:latin typeface="Calibri" panose="020F0502020204030204"/>
              </a:rPr>
              <a:t>May 6, 2021</a:t>
            </a:r>
          </a:p>
        </p:txBody>
      </p:sp>
      <p:pic>
        <p:nvPicPr>
          <p:cNvPr id="11" name="Picture 10" descr="A drawing of a face&#10;&#10;Description automatically generated">
            <a:extLst>
              <a:ext uri="{FF2B5EF4-FFF2-40B4-BE49-F238E27FC236}">
                <a16:creationId xmlns:a16="http://schemas.microsoft.com/office/drawing/2014/main" id="{21E1F837-D7FA-4156-A7B9-BCB013DE01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1384" y="5350494"/>
            <a:ext cx="1334277" cy="1188421"/>
          </a:xfrm>
          <a:prstGeom prst="rect">
            <a:avLst/>
          </a:prstGeom>
        </p:spPr>
      </p:pic>
      <p:pic>
        <p:nvPicPr>
          <p:cNvPr id="6" name="Picture 5">
            <a:extLst>
              <a:ext uri="{FF2B5EF4-FFF2-40B4-BE49-F238E27FC236}">
                <a16:creationId xmlns:a16="http://schemas.microsoft.com/office/drawing/2014/main" id="{BA8E0934-C731-40F3-9097-3CCCE1C0C804}"/>
              </a:ext>
            </a:extLst>
          </p:cNvPr>
          <p:cNvPicPr>
            <a:picLocks noChangeAspect="1"/>
          </p:cNvPicPr>
          <p:nvPr/>
        </p:nvPicPr>
        <p:blipFill>
          <a:blip r:embed="rId3"/>
          <a:stretch>
            <a:fillRect/>
          </a:stretch>
        </p:blipFill>
        <p:spPr>
          <a:xfrm>
            <a:off x="25397" y="5467989"/>
            <a:ext cx="2639797" cy="1390008"/>
          </a:xfrm>
          <a:prstGeom prst="rect">
            <a:avLst/>
          </a:prstGeom>
        </p:spPr>
      </p:pic>
    </p:spTree>
    <p:extLst>
      <p:ext uri="{BB962C8B-B14F-4D97-AF65-F5344CB8AC3E}">
        <p14:creationId xmlns:p14="http://schemas.microsoft.com/office/powerpoint/2010/main" val="3103687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1"/>
          <p:cNvSpPr txBox="1"/>
          <p:nvPr/>
        </p:nvSpPr>
        <p:spPr>
          <a:xfrm>
            <a:off x="6241867" y="1312667"/>
            <a:ext cx="5800000" cy="4594400"/>
          </a:xfrm>
          <a:prstGeom prst="rect">
            <a:avLst/>
          </a:prstGeom>
          <a:noFill/>
          <a:ln>
            <a:noFill/>
          </a:ln>
        </p:spPr>
        <p:txBody>
          <a:bodyPr spcFirstLastPara="1" wrap="square" lIns="121900" tIns="121900" rIns="121900" bIns="121900" anchor="t" anchorCtr="0">
            <a:noAutofit/>
          </a:bodyPr>
          <a:lstStyle/>
          <a:p>
            <a:pPr marL="609585" defTabSz="1219170">
              <a:lnSpc>
                <a:spcPct val="115000"/>
              </a:lnSpc>
              <a:buClr>
                <a:srgbClr val="000000"/>
              </a:buClr>
            </a:pPr>
            <a:endParaRPr sz="1067" kern="0">
              <a:solidFill>
                <a:srgbClr val="000000"/>
              </a:solidFill>
              <a:latin typeface="Merriweather"/>
              <a:ea typeface="Merriweather"/>
              <a:cs typeface="Merriweather"/>
              <a:sym typeface="Merriweather"/>
            </a:endParaRPr>
          </a:p>
          <a:p>
            <a:pPr marL="609585" indent="-431789" defTabSz="1219170">
              <a:lnSpc>
                <a:spcPct val="115000"/>
              </a:lnSpc>
              <a:buClr>
                <a:srgbClr val="000000"/>
              </a:buClr>
              <a:buSzPts val="1500"/>
              <a:buFont typeface="Merriweather"/>
              <a:buChar char="●"/>
            </a:pPr>
            <a:r>
              <a:rPr lang="en" sz="2000" kern="0">
                <a:solidFill>
                  <a:srgbClr val="000000"/>
                </a:solidFill>
                <a:latin typeface="Merriweather"/>
                <a:ea typeface="Merriweather"/>
                <a:cs typeface="Merriweather"/>
                <a:sym typeface="Merriweather"/>
              </a:rPr>
              <a:t>All on-site reference in St. Louis has been suspended since 3/23/2020 due to the COVID pandemic</a:t>
            </a:r>
            <a:endParaRPr sz="2000" kern="0">
              <a:solidFill>
                <a:srgbClr val="000000"/>
              </a:solidFill>
              <a:latin typeface="Merriweather"/>
              <a:ea typeface="Merriweather"/>
              <a:cs typeface="Merriweather"/>
              <a:sym typeface="Merriweather"/>
            </a:endParaRPr>
          </a:p>
          <a:p>
            <a:pPr marL="609585" defTabSz="1219170">
              <a:lnSpc>
                <a:spcPct val="115000"/>
              </a:lnSpc>
              <a:buClr>
                <a:srgbClr val="000000"/>
              </a:buClr>
            </a:pPr>
            <a:endParaRPr sz="2000" kern="0">
              <a:solidFill>
                <a:srgbClr val="000000"/>
              </a:solidFill>
              <a:latin typeface="Merriweather"/>
              <a:ea typeface="Merriweather"/>
              <a:cs typeface="Merriweather"/>
              <a:sym typeface="Merriweather"/>
            </a:endParaRPr>
          </a:p>
          <a:p>
            <a:pPr marL="609585" indent="-431789" defTabSz="1219170">
              <a:lnSpc>
                <a:spcPct val="115000"/>
              </a:lnSpc>
              <a:buClr>
                <a:srgbClr val="000000"/>
              </a:buClr>
              <a:buSzPts val="1500"/>
              <a:buFont typeface="Merriweather"/>
              <a:buChar char="●"/>
            </a:pPr>
            <a:r>
              <a:rPr lang="en" sz="2000" kern="0">
                <a:solidFill>
                  <a:srgbClr val="000000"/>
                </a:solidFill>
                <a:latin typeface="Merriweather"/>
                <a:ea typeface="Merriweather"/>
                <a:cs typeface="Merriweather"/>
                <a:sym typeface="Merriweather"/>
              </a:rPr>
              <a:t>Research Room configured as a scanning hub to assist with digitizing key documents to resolve open reference requests in the NPRC backlog</a:t>
            </a:r>
            <a:endParaRPr sz="2000" kern="0">
              <a:solidFill>
                <a:srgbClr val="000000"/>
              </a:solidFill>
              <a:latin typeface="Merriweather"/>
              <a:ea typeface="Merriweather"/>
              <a:cs typeface="Merriweather"/>
              <a:sym typeface="Merriweather"/>
            </a:endParaRPr>
          </a:p>
          <a:p>
            <a:pPr marL="609585" defTabSz="1219170">
              <a:lnSpc>
                <a:spcPct val="115000"/>
              </a:lnSpc>
              <a:buClr>
                <a:srgbClr val="000000"/>
              </a:buClr>
            </a:pPr>
            <a:endParaRPr sz="2000" kern="0">
              <a:solidFill>
                <a:srgbClr val="000000"/>
              </a:solidFill>
              <a:latin typeface="Merriweather"/>
              <a:ea typeface="Merriweather"/>
              <a:cs typeface="Merriweather"/>
              <a:sym typeface="Merriweather"/>
            </a:endParaRPr>
          </a:p>
          <a:p>
            <a:pPr marL="609585" indent="-431789" defTabSz="1219170">
              <a:lnSpc>
                <a:spcPct val="115000"/>
              </a:lnSpc>
              <a:buClr>
                <a:srgbClr val="000000"/>
              </a:buClr>
              <a:buSzPts val="1500"/>
              <a:buFont typeface="Merriweather"/>
              <a:buChar char="●"/>
            </a:pPr>
            <a:r>
              <a:rPr lang="en" sz="2000" kern="0">
                <a:solidFill>
                  <a:srgbClr val="000000"/>
                </a:solidFill>
                <a:latin typeface="Merriweather"/>
                <a:ea typeface="Merriweather"/>
                <a:cs typeface="Merriweather"/>
                <a:sym typeface="Merriweather"/>
              </a:rPr>
              <a:t>We plan to reopen the Research Room after this high priority work is complete.  Exact date is TBD</a:t>
            </a:r>
            <a:endParaRPr sz="2000" kern="0">
              <a:solidFill>
                <a:srgbClr val="000000"/>
              </a:solidFill>
              <a:latin typeface="Merriweather"/>
              <a:ea typeface="Merriweather"/>
              <a:cs typeface="Merriweather"/>
              <a:sym typeface="Merriweather"/>
            </a:endParaRPr>
          </a:p>
          <a:p>
            <a:pPr marL="609585" defTabSz="1219170">
              <a:lnSpc>
                <a:spcPct val="115000"/>
              </a:lnSpc>
              <a:buClr>
                <a:srgbClr val="000000"/>
              </a:buClr>
            </a:pPr>
            <a:endParaRPr sz="1867" kern="0">
              <a:solidFill>
                <a:srgbClr val="000000"/>
              </a:solidFill>
              <a:latin typeface="Merriweather"/>
              <a:ea typeface="Merriweather"/>
              <a:cs typeface="Merriweather"/>
              <a:sym typeface="Merriweather"/>
            </a:endParaRPr>
          </a:p>
        </p:txBody>
      </p:sp>
      <p:pic>
        <p:nvPicPr>
          <p:cNvPr id="181" name="Google Shape;181;p31"/>
          <p:cNvPicPr preferRelativeResize="0"/>
          <p:nvPr/>
        </p:nvPicPr>
        <p:blipFill>
          <a:blip r:embed="rId3">
            <a:alphaModFix/>
          </a:blip>
          <a:stretch>
            <a:fillRect/>
          </a:stretch>
        </p:blipFill>
        <p:spPr>
          <a:xfrm>
            <a:off x="2563667" y="187533"/>
            <a:ext cx="3532336" cy="2909699"/>
          </a:xfrm>
          <a:prstGeom prst="rect">
            <a:avLst/>
          </a:prstGeom>
          <a:noFill/>
          <a:ln>
            <a:noFill/>
          </a:ln>
        </p:spPr>
      </p:pic>
      <p:pic>
        <p:nvPicPr>
          <p:cNvPr id="182" name="Google Shape;182;p31" descr="R:\Photos\!!PhotosForTour_10Sep13\P1000085.JPG"/>
          <p:cNvPicPr preferRelativeResize="0"/>
          <p:nvPr/>
        </p:nvPicPr>
        <p:blipFill rotWithShape="1">
          <a:blip r:embed="rId4">
            <a:alphaModFix/>
          </a:blip>
          <a:srcRect/>
          <a:stretch/>
        </p:blipFill>
        <p:spPr>
          <a:xfrm>
            <a:off x="878233" y="3429000"/>
            <a:ext cx="4159600" cy="2337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p:nvPr/>
        </p:nvSpPr>
        <p:spPr>
          <a:xfrm>
            <a:off x="226800" y="1352767"/>
            <a:ext cx="6336400" cy="4514000"/>
          </a:xfrm>
          <a:prstGeom prst="rect">
            <a:avLst/>
          </a:prstGeom>
          <a:noFill/>
          <a:ln>
            <a:noFill/>
          </a:ln>
        </p:spPr>
        <p:txBody>
          <a:bodyPr spcFirstLastPara="1" wrap="square" lIns="121900" tIns="121900" rIns="121900" bIns="121900" anchor="t" anchorCtr="0">
            <a:noAutofit/>
          </a:bodyPr>
          <a:lstStyle/>
          <a:p>
            <a:pPr marL="609585" indent="-423323" defTabSz="1219170">
              <a:lnSpc>
                <a:spcPct val="115000"/>
              </a:lnSpc>
              <a:spcBef>
                <a:spcPts val="1333"/>
              </a:spcBef>
              <a:buClr>
                <a:srgbClr val="000000"/>
              </a:buClr>
              <a:buSzPts val="1400"/>
              <a:buFont typeface="Merriweather"/>
              <a:buChar char="●"/>
            </a:pPr>
            <a:r>
              <a:rPr lang="en" sz="1867" kern="0">
                <a:solidFill>
                  <a:srgbClr val="000000"/>
                </a:solidFill>
                <a:latin typeface="Merriweather"/>
                <a:ea typeface="Merriweather"/>
                <a:cs typeface="Merriweather"/>
                <a:sym typeface="Merriweather"/>
              </a:rPr>
              <a:t>Requesters will receive</a:t>
            </a:r>
            <a:r>
              <a:rPr lang="en" sz="1867" kern="0">
                <a:solidFill>
                  <a:srgbClr val="000000"/>
                </a:solidFill>
                <a:highlight>
                  <a:srgbClr val="FFFFFF"/>
                </a:highlight>
                <a:latin typeface="Merriweather"/>
                <a:ea typeface="Merriweather"/>
                <a:cs typeface="Merriweather"/>
                <a:sym typeface="Merriweather"/>
              </a:rPr>
              <a:t> an initial response from an actual staff member (not an auto-generated reply), acknowledging &amp; explaining it will be added to the unit’s reference queue &amp; worked when they reopen</a:t>
            </a:r>
            <a:endParaRPr sz="1867" kern="0">
              <a:solidFill>
                <a:srgbClr val="000000"/>
              </a:solidFill>
              <a:highlight>
                <a:srgbClr val="FFFFFF"/>
              </a:highlight>
              <a:latin typeface="Merriweather"/>
              <a:ea typeface="Merriweather"/>
              <a:cs typeface="Merriweather"/>
              <a:sym typeface="Merriweather"/>
            </a:endParaRPr>
          </a:p>
          <a:p>
            <a:pPr marL="609585" defTabSz="1219170">
              <a:lnSpc>
                <a:spcPct val="115000"/>
              </a:lnSpc>
              <a:spcBef>
                <a:spcPts val="1333"/>
              </a:spcBef>
              <a:buClr>
                <a:srgbClr val="000000"/>
              </a:buClr>
            </a:pPr>
            <a:endParaRPr sz="800" kern="0">
              <a:solidFill>
                <a:srgbClr val="000000"/>
              </a:solidFill>
              <a:highlight>
                <a:srgbClr val="FFFFFF"/>
              </a:highlight>
              <a:latin typeface="Merriweather"/>
              <a:ea typeface="Merriweather"/>
              <a:cs typeface="Merriweather"/>
              <a:sym typeface="Merriweather"/>
            </a:endParaRPr>
          </a:p>
          <a:p>
            <a:pPr marL="609585" indent="-423323" defTabSz="1219170">
              <a:lnSpc>
                <a:spcPct val="115000"/>
              </a:lnSpc>
              <a:spcBef>
                <a:spcPts val="1333"/>
              </a:spcBef>
              <a:buClr>
                <a:srgbClr val="000000"/>
              </a:buClr>
              <a:buSzPts val="1400"/>
              <a:buFont typeface="Merriweather"/>
              <a:buChar char="●"/>
            </a:pPr>
            <a:r>
              <a:rPr lang="en" sz="1867" kern="0">
                <a:solidFill>
                  <a:srgbClr val="000000"/>
                </a:solidFill>
                <a:highlight>
                  <a:srgbClr val="FFFFFF"/>
                </a:highlight>
                <a:latin typeface="Merriweather"/>
                <a:ea typeface="Merriweather"/>
                <a:cs typeface="Merriweather"/>
                <a:sym typeface="Merriweather"/>
              </a:rPr>
              <a:t>As is possible, locations are responding to requests using available online resources, e.g. records have been digitized &amp; are available online on </a:t>
            </a:r>
            <a:r>
              <a:rPr lang="en" sz="1867" u="sng" kern="0">
                <a:solidFill>
                  <a:srgbClr val="1155CC"/>
                </a:solidFill>
                <a:highlight>
                  <a:srgbClr val="FFFFFF"/>
                </a:highlight>
                <a:latin typeface="Merriweather"/>
                <a:ea typeface="Merriweather"/>
                <a:cs typeface="Merriweather"/>
                <a:sym typeface="Merriweather"/>
                <a:hlinkClick r:id="rId3">
                  <a:extLst>
                    <a:ext uri="{A12FA001-AC4F-418D-AE19-62706E023703}">
                      <ahyp:hlinkClr xmlns:ahyp="http://schemas.microsoft.com/office/drawing/2018/hyperlinkcolor" val="tx"/>
                    </a:ext>
                  </a:extLst>
                </a:hlinkClick>
              </a:rPr>
              <a:t>archives.gov</a:t>
            </a:r>
            <a:r>
              <a:rPr lang="en" sz="1867" kern="0">
                <a:solidFill>
                  <a:srgbClr val="000000"/>
                </a:solidFill>
                <a:highlight>
                  <a:srgbClr val="FFFFFF"/>
                </a:highlight>
                <a:latin typeface="Merriweather"/>
                <a:ea typeface="Merriweather"/>
                <a:cs typeface="Merriweather"/>
                <a:sym typeface="Merriweather"/>
              </a:rPr>
              <a:t> or partner websites such as Ancestry and FamilySearch</a:t>
            </a:r>
            <a:endParaRPr sz="1867" kern="0">
              <a:solidFill>
                <a:srgbClr val="000000"/>
              </a:solidFill>
              <a:highlight>
                <a:srgbClr val="FFFFFF"/>
              </a:highlight>
              <a:latin typeface="Merriweather"/>
              <a:ea typeface="Merriweather"/>
              <a:cs typeface="Merriweather"/>
              <a:sym typeface="Merriweather"/>
            </a:endParaRPr>
          </a:p>
          <a:p>
            <a:pPr defTabSz="1219170">
              <a:lnSpc>
                <a:spcPct val="115000"/>
              </a:lnSpc>
              <a:spcBef>
                <a:spcPts val="1333"/>
              </a:spcBef>
              <a:buClr>
                <a:srgbClr val="000000"/>
              </a:buClr>
            </a:pPr>
            <a:endParaRPr sz="1867" kern="0">
              <a:solidFill>
                <a:srgbClr val="000000"/>
              </a:solidFill>
              <a:latin typeface="Merriweather"/>
              <a:ea typeface="Merriweather"/>
              <a:cs typeface="Merriweather"/>
              <a:sym typeface="Merriweather"/>
            </a:endParaRPr>
          </a:p>
          <a:p>
            <a:pPr marL="609585" defTabSz="1219170">
              <a:lnSpc>
                <a:spcPct val="115000"/>
              </a:lnSpc>
              <a:buClr>
                <a:srgbClr val="000000"/>
              </a:buClr>
            </a:pPr>
            <a:endParaRPr sz="1867" kern="0">
              <a:solidFill>
                <a:srgbClr val="000000"/>
              </a:solidFill>
              <a:latin typeface="Merriweather"/>
              <a:ea typeface="Merriweather"/>
              <a:cs typeface="Merriweather"/>
              <a:sym typeface="Merriweather"/>
            </a:endParaRPr>
          </a:p>
        </p:txBody>
      </p:sp>
      <p:pic>
        <p:nvPicPr>
          <p:cNvPr id="188" name="Google Shape;188;p32"/>
          <p:cNvPicPr preferRelativeResize="0"/>
          <p:nvPr/>
        </p:nvPicPr>
        <p:blipFill>
          <a:blip r:embed="rId4">
            <a:alphaModFix/>
          </a:blip>
          <a:stretch>
            <a:fillRect/>
          </a:stretch>
        </p:blipFill>
        <p:spPr>
          <a:xfrm>
            <a:off x="6650133" y="908133"/>
            <a:ext cx="4934800" cy="2520867"/>
          </a:xfrm>
          <a:prstGeom prst="rect">
            <a:avLst/>
          </a:prstGeom>
          <a:noFill/>
          <a:ln>
            <a:noFill/>
          </a:ln>
        </p:spPr>
      </p:pic>
      <p:sp>
        <p:nvSpPr>
          <p:cNvPr id="189" name="Google Shape;189;p32"/>
          <p:cNvSpPr txBox="1"/>
          <p:nvPr/>
        </p:nvSpPr>
        <p:spPr>
          <a:xfrm>
            <a:off x="2263667" y="80368"/>
            <a:ext cx="3951600" cy="127197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333" kern="0">
                <a:solidFill>
                  <a:srgbClr val="000000"/>
                </a:solidFill>
                <a:latin typeface="Merriweather"/>
                <a:ea typeface="Merriweather"/>
                <a:cs typeface="Merriweather"/>
                <a:sym typeface="Merriweather"/>
              </a:rPr>
              <a:t>Reference in NARA Field Units</a:t>
            </a:r>
            <a:endParaRPr sz="1867" kern="0">
              <a:solidFill>
                <a:srgbClr val="000000"/>
              </a:solidFill>
              <a:latin typeface="Arial"/>
              <a:cs typeface="Arial"/>
              <a:sym typeface="Arial"/>
            </a:endParaRPr>
          </a:p>
        </p:txBody>
      </p:sp>
      <p:sp>
        <p:nvSpPr>
          <p:cNvPr id="190" name="Google Shape;190;p32"/>
          <p:cNvSpPr txBox="1"/>
          <p:nvPr/>
        </p:nvSpPr>
        <p:spPr>
          <a:xfrm>
            <a:off x="7388433" y="3429000"/>
            <a:ext cx="36540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kern="0">
                <a:solidFill>
                  <a:srgbClr val="000000"/>
                </a:solidFill>
                <a:latin typeface="Arial"/>
                <a:cs typeface="Arial"/>
                <a:sym typeface="Arial"/>
              </a:rPr>
              <a:t>Kansas City, MO</a:t>
            </a:r>
            <a:endParaRPr sz="1867" kern="0">
              <a:solidFill>
                <a:srgbClr val="000000"/>
              </a:solidFill>
              <a:latin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txBox="1"/>
          <p:nvPr/>
        </p:nvSpPr>
        <p:spPr>
          <a:xfrm>
            <a:off x="7192867" y="1393034"/>
            <a:ext cx="4822000" cy="3952324"/>
          </a:xfrm>
          <a:prstGeom prst="rect">
            <a:avLst/>
          </a:prstGeom>
          <a:noFill/>
          <a:ln>
            <a:noFill/>
          </a:ln>
        </p:spPr>
        <p:txBody>
          <a:bodyPr spcFirstLastPara="1" wrap="square" lIns="121900" tIns="121900" rIns="121900" bIns="121900" anchor="t" anchorCtr="0">
            <a:spAutoFit/>
          </a:bodyPr>
          <a:lstStyle/>
          <a:p>
            <a:pPr marL="609585" indent="-431789" defTabSz="1219170">
              <a:lnSpc>
                <a:spcPct val="115000"/>
              </a:lnSpc>
              <a:spcBef>
                <a:spcPts val="1333"/>
              </a:spcBef>
              <a:buClr>
                <a:srgbClr val="000000"/>
              </a:buClr>
              <a:buSzPts val="1500"/>
              <a:buFont typeface="Merriweather"/>
              <a:buChar char="●"/>
            </a:pPr>
            <a:r>
              <a:rPr lang="en" sz="2000" kern="0">
                <a:solidFill>
                  <a:srgbClr val="000000"/>
                </a:solidFill>
                <a:highlight>
                  <a:srgbClr val="FFFFFF"/>
                </a:highlight>
                <a:latin typeface="Merriweather"/>
                <a:ea typeface="Merriweather"/>
                <a:cs typeface="Merriweather"/>
                <a:sym typeface="Merriweather"/>
              </a:rPr>
              <a:t>Providing detailed finding aids/box lists to researchers so they can identify with more specificity interests to promptly fulfill requests once they can reopen</a:t>
            </a:r>
            <a:endParaRPr sz="2000" kern="0">
              <a:solidFill>
                <a:srgbClr val="000000"/>
              </a:solidFill>
              <a:highlight>
                <a:srgbClr val="FFFFFF"/>
              </a:highlight>
              <a:latin typeface="Merriweather"/>
              <a:ea typeface="Merriweather"/>
              <a:cs typeface="Merriweather"/>
              <a:sym typeface="Merriweather"/>
            </a:endParaRPr>
          </a:p>
          <a:p>
            <a:pPr marL="609585" indent="-431789" defTabSz="1219170">
              <a:lnSpc>
                <a:spcPct val="115000"/>
              </a:lnSpc>
              <a:buClr>
                <a:srgbClr val="000000"/>
              </a:buClr>
              <a:buSzPts val="1500"/>
              <a:buFont typeface="Merriweather"/>
              <a:buChar char="●"/>
            </a:pPr>
            <a:r>
              <a:rPr lang="en" sz="2000" kern="0">
                <a:solidFill>
                  <a:srgbClr val="000000"/>
                </a:solidFill>
                <a:highlight>
                  <a:srgbClr val="FFFFFF"/>
                </a:highlight>
                <a:latin typeface="Merriweather"/>
                <a:ea typeface="Merriweather"/>
                <a:cs typeface="Merriweather"/>
                <a:sym typeface="Merriweather"/>
              </a:rPr>
              <a:t>Responding to urgent, emergency requests for rights and benefits, e.g. finding documentation in Bureau of Indian Affairs records for a homeless veteran</a:t>
            </a:r>
            <a:endParaRPr sz="2000" kern="0">
              <a:solidFill>
                <a:srgbClr val="000000"/>
              </a:solidFill>
              <a:highlight>
                <a:srgbClr val="FFFFFF"/>
              </a:highlight>
              <a:latin typeface="Merriweather"/>
              <a:ea typeface="Merriweather"/>
              <a:cs typeface="Merriweather"/>
              <a:sym typeface="Merriweather"/>
            </a:endParaRPr>
          </a:p>
        </p:txBody>
      </p:sp>
      <p:pic>
        <p:nvPicPr>
          <p:cNvPr id="196" name="Google Shape;196;p33"/>
          <p:cNvPicPr preferRelativeResize="0"/>
          <p:nvPr/>
        </p:nvPicPr>
        <p:blipFill>
          <a:blip r:embed="rId3">
            <a:alphaModFix/>
          </a:blip>
          <a:stretch>
            <a:fillRect/>
          </a:stretch>
        </p:blipFill>
        <p:spPr>
          <a:xfrm>
            <a:off x="3337567" y="344274"/>
            <a:ext cx="3774965" cy="2463167"/>
          </a:xfrm>
          <a:prstGeom prst="rect">
            <a:avLst/>
          </a:prstGeom>
          <a:noFill/>
          <a:ln>
            <a:noFill/>
          </a:ln>
        </p:spPr>
      </p:pic>
      <p:pic>
        <p:nvPicPr>
          <p:cNvPr id="197" name="Google Shape;197;p33"/>
          <p:cNvPicPr preferRelativeResize="0"/>
          <p:nvPr/>
        </p:nvPicPr>
        <p:blipFill>
          <a:blip r:embed="rId4">
            <a:alphaModFix/>
          </a:blip>
          <a:stretch>
            <a:fillRect/>
          </a:stretch>
        </p:blipFill>
        <p:spPr>
          <a:xfrm>
            <a:off x="133934" y="3028833"/>
            <a:ext cx="3696900" cy="2788067"/>
          </a:xfrm>
          <a:prstGeom prst="rect">
            <a:avLst/>
          </a:prstGeom>
          <a:noFill/>
          <a:ln>
            <a:noFill/>
          </a:ln>
        </p:spPr>
      </p:pic>
      <p:sp>
        <p:nvSpPr>
          <p:cNvPr id="198" name="Google Shape;198;p33"/>
          <p:cNvSpPr txBox="1"/>
          <p:nvPr/>
        </p:nvSpPr>
        <p:spPr>
          <a:xfrm>
            <a:off x="4414651" y="2807434"/>
            <a:ext cx="16208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kern="0">
                <a:solidFill>
                  <a:srgbClr val="000000"/>
                </a:solidFill>
                <a:latin typeface="Arial"/>
                <a:cs typeface="Arial"/>
                <a:sym typeface="Arial"/>
              </a:rPr>
              <a:t>Atlanta</a:t>
            </a:r>
            <a:endParaRPr sz="1867" kern="0">
              <a:solidFill>
                <a:srgbClr val="000000"/>
              </a:solidFill>
              <a:latin typeface="Arial"/>
              <a:cs typeface="Arial"/>
              <a:sym typeface="Arial"/>
            </a:endParaRPr>
          </a:p>
        </p:txBody>
      </p:sp>
      <p:sp>
        <p:nvSpPr>
          <p:cNvPr id="199" name="Google Shape;199;p33"/>
          <p:cNvSpPr txBox="1"/>
          <p:nvPr/>
        </p:nvSpPr>
        <p:spPr>
          <a:xfrm>
            <a:off x="642933" y="2495234"/>
            <a:ext cx="22772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kern="0">
                <a:solidFill>
                  <a:srgbClr val="000000"/>
                </a:solidFill>
                <a:latin typeface="Arial"/>
                <a:cs typeface="Arial"/>
                <a:sym typeface="Arial"/>
              </a:rPr>
              <a:t>Denver</a:t>
            </a:r>
            <a:endParaRPr sz="1867" kern="0">
              <a:solidFill>
                <a:srgbClr val="000000"/>
              </a:solidFill>
              <a:latin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2" name="Rectangle 39">
            <a:extLst>
              <a:ext uri="{FF2B5EF4-FFF2-40B4-BE49-F238E27FC236}">
                <a16:creationId xmlns:a16="http://schemas.microsoft.com/office/drawing/2014/main" id="{7A070EAD-1DCD-4F3D-BA84-799B891A0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C0CC0D41-3824-4D4E-849D-343960DF0FC1}"/>
              </a:ext>
            </a:extLst>
          </p:cNvPr>
          <p:cNvSpPr>
            <a:spLocks noGrp="1"/>
          </p:cNvSpPr>
          <p:nvPr>
            <p:ph type="ctrTitle"/>
          </p:nvPr>
        </p:nvSpPr>
        <p:spPr>
          <a:xfrm>
            <a:off x="3108960" y="1122363"/>
            <a:ext cx="7559039" cy="3027360"/>
          </a:xfrm>
        </p:spPr>
        <p:txBody>
          <a:bodyPr>
            <a:normAutofit/>
          </a:bodyPr>
          <a:lstStyle/>
          <a:p>
            <a:r>
              <a:rPr lang="en-US" dirty="0"/>
              <a:t>Paradigm shifts: reference in the time of </a:t>
            </a:r>
            <a:r>
              <a:rPr lang="en-US" dirty="0" err="1"/>
              <a:t>covid</a:t>
            </a:r>
            <a:endParaRPr lang="en-US" dirty="0"/>
          </a:p>
        </p:txBody>
      </p:sp>
      <p:sp>
        <p:nvSpPr>
          <p:cNvPr id="4" name="Text Placeholder 3">
            <a:extLst>
              <a:ext uri="{FF2B5EF4-FFF2-40B4-BE49-F238E27FC236}">
                <a16:creationId xmlns:a16="http://schemas.microsoft.com/office/drawing/2014/main" id="{03CDED3C-739D-4269-A3A2-620D8E4616A6}"/>
              </a:ext>
            </a:extLst>
          </p:cNvPr>
          <p:cNvSpPr>
            <a:spLocks noGrp="1"/>
          </p:cNvSpPr>
          <p:nvPr>
            <p:ph type="subTitle" idx="1"/>
          </p:nvPr>
        </p:nvSpPr>
        <p:spPr>
          <a:xfrm>
            <a:off x="3128010" y="4149724"/>
            <a:ext cx="7539989" cy="1108075"/>
          </a:xfrm>
        </p:spPr>
        <p:txBody>
          <a:bodyPr>
            <a:normAutofit lnSpcReduction="10000"/>
          </a:bodyPr>
          <a:lstStyle/>
          <a:p>
            <a:pPr>
              <a:lnSpc>
                <a:spcPct val="110000"/>
              </a:lnSpc>
            </a:pPr>
            <a:r>
              <a:rPr lang="en-US" sz="1600" dirty="0">
                <a:solidFill>
                  <a:schemeClr val="tx1"/>
                </a:solidFill>
              </a:rPr>
              <a:t>Courtney Pinkard</a:t>
            </a:r>
          </a:p>
          <a:p>
            <a:pPr>
              <a:lnSpc>
                <a:spcPct val="110000"/>
              </a:lnSpc>
            </a:pPr>
            <a:r>
              <a:rPr lang="en-US" sz="1600" dirty="0">
                <a:solidFill>
                  <a:schemeClr val="tx1"/>
                </a:solidFill>
              </a:rPr>
              <a:t>Reference Coordinator</a:t>
            </a:r>
          </a:p>
          <a:p>
            <a:pPr>
              <a:lnSpc>
                <a:spcPct val="110000"/>
              </a:lnSpc>
            </a:pPr>
            <a:r>
              <a:rPr lang="en-US" sz="1600" dirty="0">
                <a:solidFill>
                  <a:schemeClr val="tx1"/>
                </a:solidFill>
              </a:rPr>
              <a:t>Alabama Department of Archives &amp; History </a:t>
            </a:r>
          </a:p>
        </p:txBody>
      </p:sp>
      <p:grpSp>
        <p:nvGrpSpPr>
          <p:cNvPr id="103" name="Group 41">
            <a:extLst>
              <a:ext uri="{FF2B5EF4-FFF2-40B4-BE49-F238E27FC236}">
                <a16:creationId xmlns:a16="http://schemas.microsoft.com/office/drawing/2014/main" id="{DE471E13-6104-4637-8A8F-B545529B1D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alpha val="60000"/>
                </a:schemeClr>
              </a:gs>
              <a:gs pos="100000">
                <a:schemeClr val="bg2">
                  <a:lumMod val="60000"/>
                  <a:lumOff val="40000"/>
                  <a:alpha val="80000"/>
                </a:schemeClr>
              </a:gs>
            </a:gsLst>
            <a:lin ang="5400000" scaled="0"/>
            <a:tileRect/>
          </a:gradFill>
        </p:grpSpPr>
        <p:sp>
          <p:nvSpPr>
            <p:cNvPr id="43" name="Rectangle 5">
              <a:extLst>
                <a:ext uri="{FF2B5EF4-FFF2-40B4-BE49-F238E27FC236}">
                  <a16:creationId xmlns:a16="http://schemas.microsoft.com/office/drawing/2014/main" id="{802F412D-6781-427D-AB79-09FD610CCE5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4" name="Freeform 6">
              <a:extLst>
                <a:ext uri="{FF2B5EF4-FFF2-40B4-BE49-F238E27FC236}">
                  <a16:creationId xmlns:a16="http://schemas.microsoft.com/office/drawing/2014/main" id="{8471B962-D824-43CE-B5DD-704B305B28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7">
              <a:extLst>
                <a:ext uri="{FF2B5EF4-FFF2-40B4-BE49-F238E27FC236}">
                  <a16:creationId xmlns:a16="http://schemas.microsoft.com/office/drawing/2014/main" id="{ED60EBD3-FA75-460B-AFBD-3F234A0CAA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Rectangle 8">
              <a:extLst>
                <a:ext uri="{FF2B5EF4-FFF2-40B4-BE49-F238E27FC236}">
                  <a16:creationId xmlns:a16="http://schemas.microsoft.com/office/drawing/2014/main" id="{D0791244-FBF2-49D9-BDBC-E2E58C86B4D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7" name="Freeform 9">
              <a:extLst>
                <a:ext uri="{FF2B5EF4-FFF2-40B4-BE49-F238E27FC236}">
                  <a16:creationId xmlns:a16="http://schemas.microsoft.com/office/drawing/2014/main" id="{FEE4C4B1-195C-40F5-A78F-2EB7ED6E6F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10">
              <a:extLst>
                <a:ext uri="{FF2B5EF4-FFF2-40B4-BE49-F238E27FC236}">
                  <a16:creationId xmlns:a16="http://schemas.microsoft.com/office/drawing/2014/main" id="{22766AF8-3850-41E4-80D0-321D9A13D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11">
              <a:extLst>
                <a:ext uri="{FF2B5EF4-FFF2-40B4-BE49-F238E27FC236}">
                  <a16:creationId xmlns:a16="http://schemas.microsoft.com/office/drawing/2014/main" id="{8834F8EE-AB04-42FE-AE7B-3E9C6ACA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12">
              <a:extLst>
                <a:ext uri="{FF2B5EF4-FFF2-40B4-BE49-F238E27FC236}">
                  <a16:creationId xmlns:a16="http://schemas.microsoft.com/office/drawing/2014/main" id="{C86BB534-4617-4275-908E-357CF2246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13">
              <a:extLst>
                <a:ext uri="{FF2B5EF4-FFF2-40B4-BE49-F238E27FC236}">
                  <a16:creationId xmlns:a16="http://schemas.microsoft.com/office/drawing/2014/main" id="{B6DEB58B-8D28-4BE9-9CA9-F4B3A083B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14">
              <a:extLst>
                <a:ext uri="{FF2B5EF4-FFF2-40B4-BE49-F238E27FC236}">
                  <a16:creationId xmlns:a16="http://schemas.microsoft.com/office/drawing/2014/main" id="{25A772BC-4720-4EC2-AD61-A7B74E915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15">
              <a:extLst>
                <a:ext uri="{FF2B5EF4-FFF2-40B4-BE49-F238E27FC236}">
                  <a16:creationId xmlns:a16="http://schemas.microsoft.com/office/drawing/2014/main" id="{60D6B27E-FAC5-4267-80A9-DE4D2E02B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4" name="Freeform 16">
              <a:extLst>
                <a:ext uri="{FF2B5EF4-FFF2-40B4-BE49-F238E27FC236}">
                  <a16:creationId xmlns:a16="http://schemas.microsoft.com/office/drawing/2014/main" id="{1F39FA83-D8C8-4CE3-9C62-10375FD041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5" name="Freeform 17">
              <a:extLst>
                <a:ext uri="{FF2B5EF4-FFF2-40B4-BE49-F238E27FC236}">
                  <a16:creationId xmlns:a16="http://schemas.microsoft.com/office/drawing/2014/main" id="{E09B4CF3-A51F-4787-81FE-F5C79BA42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6" name="Freeform 18">
              <a:extLst>
                <a:ext uri="{FF2B5EF4-FFF2-40B4-BE49-F238E27FC236}">
                  <a16:creationId xmlns:a16="http://schemas.microsoft.com/office/drawing/2014/main" id="{6695CB35-74E4-43C0-89F5-9FDA59B3AC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7" name="Freeform 19">
              <a:extLst>
                <a:ext uri="{FF2B5EF4-FFF2-40B4-BE49-F238E27FC236}">
                  <a16:creationId xmlns:a16="http://schemas.microsoft.com/office/drawing/2014/main" id="{945450CE-FB13-4C46-825F-5BB191703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8" name="Freeform 20">
              <a:extLst>
                <a:ext uri="{FF2B5EF4-FFF2-40B4-BE49-F238E27FC236}">
                  <a16:creationId xmlns:a16="http://schemas.microsoft.com/office/drawing/2014/main" id="{E80AA0B2-7FE7-4B75-AC25-E0F6C0FE45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9" name="Freeform 21">
              <a:extLst>
                <a:ext uri="{FF2B5EF4-FFF2-40B4-BE49-F238E27FC236}">
                  <a16:creationId xmlns:a16="http://schemas.microsoft.com/office/drawing/2014/main" id="{2E81F7C1-AD8F-41A0-91A8-E05F66CB0E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Freeform 22">
              <a:extLst>
                <a:ext uri="{FF2B5EF4-FFF2-40B4-BE49-F238E27FC236}">
                  <a16:creationId xmlns:a16="http://schemas.microsoft.com/office/drawing/2014/main" id="{F4E8A538-9FFA-4C76-BCE2-D54F56A11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1" name="Freeform 23">
              <a:extLst>
                <a:ext uri="{FF2B5EF4-FFF2-40B4-BE49-F238E27FC236}">
                  <a16:creationId xmlns:a16="http://schemas.microsoft.com/office/drawing/2014/main" id="{3C412824-3CBA-4E74-B2FD-936EA70486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24">
              <a:extLst>
                <a:ext uri="{FF2B5EF4-FFF2-40B4-BE49-F238E27FC236}">
                  <a16:creationId xmlns:a16="http://schemas.microsoft.com/office/drawing/2014/main" id="{E28DC1F0-74FF-4D97-BD4D-FD42DE4AC6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25">
              <a:extLst>
                <a:ext uri="{FF2B5EF4-FFF2-40B4-BE49-F238E27FC236}">
                  <a16:creationId xmlns:a16="http://schemas.microsoft.com/office/drawing/2014/main" id="{77CEC4FA-6FD3-4ABF-BF98-94E7947A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26">
              <a:extLst>
                <a:ext uri="{FF2B5EF4-FFF2-40B4-BE49-F238E27FC236}">
                  <a16:creationId xmlns:a16="http://schemas.microsoft.com/office/drawing/2014/main" id="{D4E61DA7-BFA9-48AF-BD6F-EBB15C2359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27">
              <a:extLst>
                <a:ext uri="{FF2B5EF4-FFF2-40B4-BE49-F238E27FC236}">
                  <a16:creationId xmlns:a16="http://schemas.microsoft.com/office/drawing/2014/main" id="{57164D6A-1DD9-43AE-878F-A413DC26F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Freeform 28">
              <a:extLst>
                <a:ext uri="{FF2B5EF4-FFF2-40B4-BE49-F238E27FC236}">
                  <a16:creationId xmlns:a16="http://schemas.microsoft.com/office/drawing/2014/main" id="{4949EBA6-53D9-4F2D-91DB-EA7AE260F6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Freeform 29">
              <a:extLst>
                <a:ext uri="{FF2B5EF4-FFF2-40B4-BE49-F238E27FC236}">
                  <a16:creationId xmlns:a16="http://schemas.microsoft.com/office/drawing/2014/main" id="{0AFEA5FA-F759-441C-A0BC-7EDC79A6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8" name="Freeform 30">
              <a:extLst>
                <a:ext uri="{FF2B5EF4-FFF2-40B4-BE49-F238E27FC236}">
                  <a16:creationId xmlns:a16="http://schemas.microsoft.com/office/drawing/2014/main" id="{5B913AE0-5DC8-4244-8C26-ED97F834E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Freeform 31">
              <a:extLst>
                <a:ext uri="{FF2B5EF4-FFF2-40B4-BE49-F238E27FC236}">
                  <a16:creationId xmlns:a16="http://schemas.microsoft.com/office/drawing/2014/main" id="{A87DB58A-25D2-46F1-85E3-06F964D0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0" name="Freeform 32">
              <a:extLst>
                <a:ext uri="{FF2B5EF4-FFF2-40B4-BE49-F238E27FC236}">
                  <a16:creationId xmlns:a16="http://schemas.microsoft.com/office/drawing/2014/main" id="{E7AE8209-F3E7-4ACA-98D0-90B282A147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1" name="Rectangle 33">
              <a:extLst>
                <a:ext uri="{FF2B5EF4-FFF2-40B4-BE49-F238E27FC236}">
                  <a16:creationId xmlns:a16="http://schemas.microsoft.com/office/drawing/2014/main" id="{1CED7927-A7C7-444A-A8F3-6348852AEF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72" name="Freeform 34">
              <a:extLst>
                <a:ext uri="{FF2B5EF4-FFF2-40B4-BE49-F238E27FC236}">
                  <a16:creationId xmlns:a16="http://schemas.microsoft.com/office/drawing/2014/main" id="{08BEDF90-F9A6-4DE4-94B6-43E4160394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3" name="Freeform 35">
              <a:extLst>
                <a:ext uri="{FF2B5EF4-FFF2-40B4-BE49-F238E27FC236}">
                  <a16:creationId xmlns:a16="http://schemas.microsoft.com/office/drawing/2014/main" id="{36540D5F-1C77-438A-BF12-56455C472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4" name="Freeform 36">
              <a:extLst>
                <a:ext uri="{FF2B5EF4-FFF2-40B4-BE49-F238E27FC236}">
                  <a16:creationId xmlns:a16="http://schemas.microsoft.com/office/drawing/2014/main" id="{52FC779A-BC55-40AC-8FFD-E014F8C05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5" name="Freeform 37">
              <a:extLst>
                <a:ext uri="{FF2B5EF4-FFF2-40B4-BE49-F238E27FC236}">
                  <a16:creationId xmlns:a16="http://schemas.microsoft.com/office/drawing/2014/main" id="{63E42DE5-DC0E-4043-8A35-20C53074A2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6" name="Freeform 38">
              <a:extLst>
                <a:ext uri="{FF2B5EF4-FFF2-40B4-BE49-F238E27FC236}">
                  <a16:creationId xmlns:a16="http://schemas.microsoft.com/office/drawing/2014/main" id="{41581FA6-993A-4899-ADF1-0A83A623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7" name="Freeform 39">
              <a:extLst>
                <a:ext uri="{FF2B5EF4-FFF2-40B4-BE49-F238E27FC236}">
                  <a16:creationId xmlns:a16="http://schemas.microsoft.com/office/drawing/2014/main" id="{33C4FDB9-01D2-4CB0-BFED-216CAC7EB8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8" name="Freeform 40">
              <a:extLst>
                <a:ext uri="{FF2B5EF4-FFF2-40B4-BE49-F238E27FC236}">
                  <a16:creationId xmlns:a16="http://schemas.microsoft.com/office/drawing/2014/main" id="{34E715AB-2B68-41C4-A61F-02C413F242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9" name="Freeform 41">
              <a:extLst>
                <a:ext uri="{FF2B5EF4-FFF2-40B4-BE49-F238E27FC236}">
                  <a16:creationId xmlns:a16="http://schemas.microsoft.com/office/drawing/2014/main" id="{D3861C35-D060-408D-9871-4DA2D0547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0" name="Freeform 42">
              <a:extLst>
                <a:ext uri="{FF2B5EF4-FFF2-40B4-BE49-F238E27FC236}">
                  <a16:creationId xmlns:a16="http://schemas.microsoft.com/office/drawing/2014/main" id="{B4F4F38F-33FE-48A0-986D-FB771F18BE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1" name="Freeform 43">
              <a:extLst>
                <a:ext uri="{FF2B5EF4-FFF2-40B4-BE49-F238E27FC236}">
                  <a16:creationId xmlns:a16="http://schemas.microsoft.com/office/drawing/2014/main" id="{50FCFC8E-2DC3-4F27-9E02-196830E78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Freeform 44">
              <a:extLst>
                <a:ext uri="{FF2B5EF4-FFF2-40B4-BE49-F238E27FC236}">
                  <a16:creationId xmlns:a16="http://schemas.microsoft.com/office/drawing/2014/main" id="{3A6EE414-1500-4144-B453-BA950E5107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3" name="Rectangle 45">
              <a:extLst>
                <a:ext uri="{FF2B5EF4-FFF2-40B4-BE49-F238E27FC236}">
                  <a16:creationId xmlns:a16="http://schemas.microsoft.com/office/drawing/2014/main" id="{0C1A9D8A-5515-4C84-AE17-A6D5124383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84" name="Freeform 46">
              <a:extLst>
                <a:ext uri="{FF2B5EF4-FFF2-40B4-BE49-F238E27FC236}">
                  <a16:creationId xmlns:a16="http://schemas.microsoft.com/office/drawing/2014/main" id="{E8E7C8C7-FE85-4C8F-960C-3748511E0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5" name="Freeform 47">
              <a:extLst>
                <a:ext uri="{FF2B5EF4-FFF2-40B4-BE49-F238E27FC236}">
                  <a16:creationId xmlns:a16="http://schemas.microsoft.com/office/drawing/2014/main" id="{33DF2ED7-F601-4A9F-AA50-822ED85D56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6" name="Freeform 48">
              <a:extLst>
                <a:ext uri="{FF2B5EF4-FFF2-40B4-BE49-F238E27FC236}">
                  <a16:creationId xmlns:a16="http://schemas.microsoft.com/office/drawing/2014/main" id="{FEDB3A05-6FDD-4E87-B800-8F9975244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7" name="Freeform 49">
              <a:extLst>
                <a:ext uri="{FF2B5EF4-FFF2-40B4-BE49-F238E27FC236}">
                  <a16:creationId xmlns:a16="http://schemas.microsoft.com/office/drawing/2014/main" id="{AD6225C0-E391-49D5-9A7B-57C5ED60E1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8" name="Freeform 50">
              <a:extLst>
                <a:ext uri="{FF2B5EF4-FFF2-40B4-BE49-F238E27FC236}">
                  <a16:creationId xmlns:a16="http://schemas.microsoft.com/office/drawing/2014/main" id="{B814B458-45E5-451C-9CBD-027E3776A4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9" name="Freeform 51">
              <a:extLst>
                <a:ext uri="{FF2B5EF4-FFF2-40B4-BE49-F238E27FC236}">
                  <a16:creationId xmlns:a16="http://schemas.microsoft.com/office/drawing/2014/main" id="{59167140-9A0D-4FE7-8E37-2CD61301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0" name="Freeform 52">
              <a:extLst>
                <a:ext uri="{FF2B5EF4-FFF2-40B4-BE49-F238E27FC236}">
                  <a16:creationId xmlns:a16="http://schemas.microsoft.com/office/drawing/2014/main" id="{2D38B213-991B-495D-8886-04CAD44C7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1" name="Freeform 53">
              <a:extLst>
                <a:ext uri="{FF2B5EF4-FFF2-40B4-BE49-F238E27FC236}">
                  <a16:creationId xmlns:a16="http://schemas.microsoft.com/office/drawing/2014/main" id="{67C1C3DA-3972-4D98-9D9E-390461B28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2" name="Freeform 54">
              <a:extLst>
                <a:ext uri="{FF2B5EF4-FFF2-40B4-BE49-F238E27FC236}">
                  <a16:creationId xmlns:a16="http://schemas.microsoft.com/office/drawing/2014/main" id="{972F8941-61DB-48E1-B9C1-E732470563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3" name="Freeform 55">
              <a:extLst>
                <a:ext uri="{FF2B5EF4-FFF2-40B4-BE49-F238E27FC236}">
                  <a16:creationId xmlns:a16="http://schemas.microsoft.com/office/drawing/2014/main" id="{857B495F-5C9B-435F-8D39-45CC57471F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4" name="Freeform 56">
              <a:extLst>
                <a:ext uri="{FF2B5EF4-FFF2-40B4-BE49-F238E27FC236}">
                  <a16:creationId xmlns:a16="http://schemas.microsoft.com/office/drawing/2014/main" id="{B607428B-B7C9-4017-84F8-19C9B2134A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5" name="Freeform 57">
              <a:extLst>
                <a:ext uri="{FF2B5EF4-FFF2-40B4-BE49-F238E27FC236}">
                  <a16:creationId xmlns:a16="http://schemas.microsoft.com/office/drawing/2014/main" id="{A20C5139-2108-4F5E-B892-64F1D8605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6" name="Freeform 58">
              <a:extLst>
                <a:ext uri="{FF2B5EF4-FFF2-40B4-BE49-F238E27FC236}">
                  <a16:creationId xmlns:a16="http://schemas.microsoft.com/office/drawing/2014/main" id="{C2A51623-F2F3-4584-93F5-598E56A5F4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pic>
        <p:nvPicPr>
          <p:cNvPr id="7" name="Picture 6" descr="Text&#10;&#10;Description automatically generated">
            <a:extLst>
              <a:ext uri="{FF2B5EF4-FFF2-40B4-BE49-F238E27FC236}">
                <a16:creationId xmlns:a16="http://schemas.microsoft.com/office/drawing/2014/main" id="{4BFE7614-7A18-4C9E-90C3-9466208C74AB}"/>
              </a:ext>
            </a:extLst>
          </p:cNvPr>
          <p:cNvPicPr>
            <a:picLocks noChangeAspect="1"/>
          </p:cNvPicPr>
          <p:nvPr/>
        </p:nvPicPr>
        <p:blipFill>
          <a:blip r:embed="rId2"/>
          <a:stretch>
            <a:fillRect/>
          </a:stretch>
        </p:blipFill>
        <p:spPr>
          <a:xfrm>
            <a:off x="3128010" y="5338585"/>
            <a:ext cx="5177905" cy="956647"/>
          </a:xfrm>
          <a:prstGeom prst="rect">
            <a:avLst/>
          </a:prstGeom>
        </p:spPr>
      </p:pic>
    </p:spTree>
    <p:extLst>
      <p:ext uri="{BB962C8B-B14F-4D97-AF65-F5344CB8AC3E}">
        <p14:creationId xmlns:p14="http://schemas.microsoft.com/office/powerpoint/2010/main" val="863499846"/>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12E53-4AFC-4DED-94E1-6593AB6C44C3}"/>
              </a:ext>
            </a:extLst>
          </p:cNvPr>
          <p:cNvSpPr>
            <a:spLocks noGrp="1"/>
          </p:cNvSpPr>
          <p:nvPr>
            <p:ph type="title"/>
          </p:nvPr>
        </p:nvSpPr>
        <p:spPr>
          <a:xfrm>
            <a:off x="1141413" y="618518"/>
            <a:ext cx="9905998" cy="1478570"/>
          </a:xfrm>
        </p:spPr>
        <p:txBody>
          <a:bodyPr>
            <a:normAutofit/>
          </a:bodyPr>
          <a:lstStyle/>
          <a:p>
            <a:r>
              <a:rPr lang="en-US"/>
              <a:t>ADAH COVID RESPONSE TIMELINE</a:t>
            </a:r>
          </a:p>
        </p:txBody>
      </p:sp>
      <p:graphicFrame>
        <p:nvGraphicFramePr>
          <p:cNvPr id="75" name="Subtitle 2">
            <a:extLst>
              <a:ext uri="{FF2B5EF4-FFF2-40B4-BE49-F238E27FC236}">
                <a16:creationId xmlns:a16="http://schemas.microsoft.com/office/drawing/2014/main" id="{CA26B789-9F4E-4B7F-A56C-EB8D5246B011}"/>
              </a:ext>
            </a:extLst>
          </p:cNvPr>
          <p:cNvGraphicFramePr>
            <a:graphicFrameLocks noGrp="1"/>
          </p:cNvGraphicFramePr>
          <p:nvPr>
            <p:ph idx="1"/>
          </p:nvPr>
        </p:nvGraphicFramePr>
        <p:xfrm>
          <a:off x="1141413" y="2418820"/>
          <a:ext cx="9906000" cy="3142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3470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5D51F4-4B2C-4E92-AD42-C0F8079BD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11" name="Group 10">
            <a:extLst>
              <a:ext uri="{FF2B5EF4-FFF2-40B4-BE49-F238E27FC236}">
                <a16:creationId xmlns:a16="http://schemas.microsoft.com/office/drawing/2014/main" id="{B90ADF90-29DF-49C2-92C5-E75C306EDE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8D94EBD0-9E98-49B5-BCBB-C0E75E65995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13" name="Freeform 6">
              <a:extLst>
                <a:ext uri="{FF2B5EF4-FFF2-40B4-BE49-F238E27FC236}">
                  <a16:creationId xmlns:a16="http://schemas.microsoft.com/office/drawing/2014/main" id="{D234D58E-884C-476F-9B2D-7E6C29BCDC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4" name="Freeform 7">
              <a:extLst>
                <a:ext uri="{FF2B5EF4-FFF2-40B4-BE49-F238E27FC236}">
                  <a16:creationId xmlns:a16="http://schemas.microsoft.com/office/drawing/2014/main" id="{6146033F-CB0A-44E4-A16A-95C026C900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5" name="Freeform 8">
              <a:extLst>
                <a:ext uri="{FF2B5EF4-FFF2-40B4-BE49-F238E27FC236}">
                  <a16:creationId xmlns:a16="http://schemas.microsoft.com/office/drawing/2014/main" id="{22004D0A-5BA4-4D6F-AE5B-BCCF1CDBD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6" name="Freeform 9">
              <a:extLst>
                <a:ext uri="{FF2B5EF4-FFF2-40B4-BE49-F238E27FC236}">
                  <a16:creationId xmlns:a16="http://schemas.microsoft.com/office/drawing/2014/main" id="{19D61DD8-7030-4EF7-974E-9F87E80553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7" name="Freeform 10">
              <a:extLst>
                <a:ext uri="{FF2B5EF4-FFF2-40B4-BE49-F238E27FC236}">
                  <a16:creationId xmlns:a16="http://schemas.microsoft.com/office/drawing/2014/main" id="{79CE806A-0577-41E9-8F07-B6A7EFB4E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8" name="Freeform 11">
              <a:extLst>
                <a:ext uri="{FF2B5EF4-FFF2-40B4-BE49-F238E27FC236}">
                  <a16:creationId xmlns:a16="http://schemas.microsoft.com/office/drawing/2014/main" id="{6F58E8F2-EAC5-477C-93D6-1AC0E034F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9" name="Freeform 12">
              <a:extLst>
                <a:ext uri="{FF2B5EF4-FFF2-40B4-BE49-F238E27FC236}">
                  <a16:creationId xmlns:a16="http://schemas.microsoft.com/office/drawing/2014/main" id="{E90C5478-265D-4D73-8259-A0369435CE7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0" name="Freeform 13">
              <a:extLst>
                <a:ext uri="{FF2B5EF4-FFF2-40B4-BE49-F238E27FC236}">
                  <a16:creationId xmlns:a16="http://schemas.microsoft.com/office/drawing/2014/main" id="{AB688B6B-CD3A-4D50-B661-3BFFEE2D3C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1" name="Freeform 14">
              <a:extLst>
                <a:ext uri="{FF2B5EF4-FFF2-40B4-BE49-F238E27FC236}">
                  <a16:creationId xmlns:a16="http://schemas.microsoft.com/office/drawing/2014/main" id="{222BB8A2-A9CF-40A0-92DC-F2456B8B7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2" name="Freeform 15">
              <a:extLst>
                <a:ext uri="{FF2B5EF4-FFF2-40B4-BE49-F238E27FC236}">
                  <a16:creationId xmlns:a16="http://schemas.microsoft.com/office/drawing/2014/main" id="{E920BBCC-C237-4B3E-B2DA-B8172A392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3" name="Line 16">
              <a:extLst>
                <a:ext uri="{FF2B5EF4-FFF2-40B4-BE49-F238E27FC236}">
                  <a16:creationId xmlns:a16="http://schemas.microsoft.com/office/drawing/2014/main" id="{8A6B29A0-A4F7-448E-88D5-26F690D81F1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4" name="Freeform 17">
              <a:extLst>
                <a:ext uri="{FF2B5EF4-FFF2-40B4-BE49-F238E27FC236}">
                  <a16:creationId xmlns:a16="http://schemas.microsoft.com/office/drawing/2014/main" id="{B52A6476-E345-40C8-AE07-B93E8A7E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5" name="Freeform 18">
              <a:extLst>
                <a:ext uri="{FF2B5EF4-FFF2-40B4-BE49-F238E27FC236}">
                  <a16:creationId xmlns:a16="http://schemas.microsoft.com/office/drawing/2014/main" id="{518D32FD-7EA1-4C43-AA4B-B9E10B684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6" name="Freeform 19">
              <a:extLst>
                <a:ext uri="{FF2B5EF4-FFF2-40B4-BE49-F238E27FC236}">
                  <a16:creationId xmlns:a16="http://schemas.microsoft.com/office/drawing/2014/main" id="{4AA62115-722D-4045-AE1B-771314CA2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7" name="Freeform 20">
              <a:extLst>
                <a:ext uri="{FF2B5EF4-FFF2-40B4-BE49-F238E27FC236}">
                  <a16:creationId xmlns:a16="http://schemas.microsoft.com/office/drawing/2014/main" id="{2C94E681-7784-4E31-B5B5-DDBF9C6143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8" name="Rectangle 21">
              <a:extLst>
                <a:ext uri="{FF2B5EF4-FFF2-40B4-BE49-F238E27FC236}">
                  <a16:creationId xmlns:a16="http://schemas.microsoft.com/office/drawing/2014/main" id="{9578B6A7-2499-4CFF-A6E5-0FDB1B8A274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29" name="Freeform 22">
              <a:extLst>
                <a:ext uri="{FF2B5EF4-FFF2-40B4-BE49-F238E27FC236}">
                  <a16:creationId xmlns:a16="http://schemas.microsoft.com/office/drawing/2014/main" id="{16B8D001-28C9-49CB-9B96-4D67E218C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0" name="Freeform 23">
              <a:extLst>
                <a:ext uri="{FF2B5EF4-FFF2-40B4-BE49-F238E27FC236}">
                  <a16:creationId xmlns:a16="http://schemas.microsoft.com/office/drawing/2014/main" id="{90576248-23CA-477D-A630-4EA4F06F86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1" name="Freeform 24">
              <a:extLst>
                <a:ext uri="{FF2B5EF4-FFF2-40B4-BE49-F238E27FC236}">
                  <a16:creationId xmlns:a16="http://schemas.microsoft.com/office/drawing/2014/main" id="{29F00424-4DC1-4DD5-B429-EB428628A6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2" name="Freeform 25">
              <a:extLst>
                <a:ext uri="{FF2B5EF4-FFF2-40B4-BE49-F238E27FC236}">
                  <a16:creationId xmlns:a16="http://schemas.microsoft.com/office/drawing/2014/main" id="{4D03BC62-061A-46A3-AEB3-75C125F3A4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3" name="Freeform 26">
              <a:extLst>
                <a:ext uri="{FF2B5EF4-FFF2-40B4-BE49-F238E27FC236}">
                  <a16:creationId xmlns:a16="http://schemas.microsoft.com/office/drawing/2014/main" id="{7C0B4D4C-7EC6-47E0-8F9C-E0C4BCCE1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4" name="Freeform 27">
              <a:extLst>
                <a:ext uri="{FF2B5EF4-FFF2-40B4-BE49-F238E27FC236}">
                  <a16:creationId xmlns:a16="http://schemas.microsoft.com/office/drawing/2014/main" id="{346BF759-C964-4656-9724-9F6B9E75F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5" name="Freeform 28">
              <a:extLst>
                <a:ext uri="{FF2B5EF4-FFF2-40B4-BE49-F238E27FC236}">
                  <a16:creationId xmlns:a16="http://schemas.microsoft.com/office/drawing/2014/main" id="{21A41F6C-9A3A-4A88-8369-173CEC967E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6" name="Freeform 29">
              <a:extLst>
                <a:ext uri="{FF2B5EF4-FFF2-40B4-BE49-F238E27FC236}">
                  <a16:creationId xmlns:a16="http://schemas.microsoft.com/office/drawing/2014/main" id="{C7719558-E4BA-41E1-AE9B-8B7C2826D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7" name="Freeform 30">
              <a:extLst>
                <a:ext uri="{FF2B5EF4-FFF2-40B4-BE49-F238E27FC236}">
                  <a16:creationId xmlns:a16="http://schemas.microsoft.com/office/drawing/2014/main" id="{685AD44B-443D-473E-BBE4-6877C1AF7C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8" name="Freeform 31">
              <a:extLst>
                <a:ext uri="{FF2B5EF4-FFF2-40B4-BE49-F238E27FC236}">
                  <a16:creationId xmlns:a16="http://schemas.microsoft.com/office/drawing/2014/main" id="{59D25FFB-6A08-4A00-8BE1-8C987B3D91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40" name="Picture 2">
            <a:extLst>
              <a:ext uri="{FF2B5EF4-FFF2-40B4-BE49-F238E27FC236}">
                <a16:creationId xmlns:a16="http://schemas.microsoft.com/office/drawing/2014/main" id="{E642A42B-C95B-433E-9A81-2174F72875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4C3D77CC-6916-4BF8-8CDF-71E4BF2E6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44" name="Group 43">
            <a:extLst>
              <a:ext uri="{FF2B5EF4-FFF2-40B4-BE49-F238E27FC236}">
                <a16:creationId xmlns:a16="http://schemas.microsoft.com/office/drawing/2014/main" id="{96E8897B-113F-4BE0-A8B0-6467E5A2E0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8C790BB1-DB5D-4D11-ACA1-045F7B5DBED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46" name="Freeform 6">
              <a:extLst>
                <a:ext uri="{FF2B5EF4-FFF2-40B4-BE49-F238E27FC236}">
                  <a16:creationId xmlns:a16="http://schemas.microsoft.com/office/drawing/2014/main" id="{14E82C3E-2BBF-4E7A-A4F1-B092898AF99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7" name="Freeform 7">
              <a:extLst>
                <a:ext uri="{FF2B5EF4-FFF2-40B4-BE49-F238E27FC236}">
                  <a16:creationId xmlns:a16="http://schemas.microsoft.com/office/drawing/2014/main" id="{BBD9DCED-205F-40C0-A8F6-09CA8AC21E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8" name="Freeform 8">
              <a:extLst>
                <a:ext uri="{FF2B5EF4-FFF2-40B4-BE49-F238E27FC236}">
                  <a16:creationId xmlns:a16="http://schemas.microsoft.com/office/drawing/2014/main" id="{3E6B6536-B16B-44C8-BF75-0B51F159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9" name="Freeform 9">
              <a:extLst>
                <a:ext uri="{FF2B5EF4-FFF2-40B4-BE49-F238E27FC236}">
                  <a16:creationId xmlns:a16="http://schemas.microsoft.com/office/drawing/2014/main" id="{08673EBA-802C-469A-80AB-14A951A75A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0" name="Freeform 10">
              <a:extLst>
                <a:ext uri="{FF2B5EF4-FFF2-40B4-BE49-F238E27FC236}">
                  <a16:creationId xmlns:a16="http://schemas.microsoft.com/office/drawing/2014/main" id="{75BB5611-2E78-4C27-8778-E8A39B157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1" name="Freeform 11">
              <a:extLst>
                <a:ext uri="{FF2B5EF4-FFF2-40B4-BE49-F238E27FC236}">
                  <a16:creationId xmlns:a16="http://schemas.microsoft.com/office/drawing/2014/main" id="{DCA85219-9A72-4256-A50C-799C0D0AE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2" name="Freeform 12">
              <a:extLst>
                <a:ext uri="{FF2B5EF4-FFF2-40B4-BE49-F238E27FC236}">
                  <a16:creationId xmlns:a16="http://schemas.microsoft.com/office/drawing/2014/main" id="{46E28662-9979-4ACD-9DB1-9E4B1814FC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3" name="Freeform 13">
              <a:extLst>
                <a:ext uri="{FF2B5EF4-FFF2-40B4-BE49-F238E27FC236}">
                  <a16:creationId xmlns:a16="http://schemas.microsoft.com/office/drawing/2014/main" id="{A057C9FB-3B25-4A5E-A20E-B7773732EF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4" name="Freeform 14">
              <a:extLst>
                <a:ext uri="{FF2B5EF4-FFF2-40B4-BE49-F238E27FC236}">
                  <a16:creationId xmlns:a16="http://schemas.microsoft.com/office/drawing/2014/main" id="{596D5A52-895F-4C7B-BCEC-E4AB25C7E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5" name="Freeform 15">
              <a:extLst>
                <a:ext uri="{FF2B5EF4-FFF2-40B4-BE49-F238E27FC236}">
                  <a16:creationId xmlns:a16="http://schemas.microsoft.com/office/drawing/2014/main" id="{A3BFF1E9-0954-48E0-A32B-0664144673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6" name="Line 16">
              <a:extLst>
                <a:ext uri="{FF2B5EF4-FFF2-40B4-BE49-F238E27FC236}">
                  <a16:creationId xmlns:a16="http://schemas.microsoft.com/office/drawing/2014/main" id="{40592818-8A9B-429B-8166-22A0893CB2E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7" name="Freeform 17">
              <a:extLst>
                <a:ext uri="{FF2B5EF4-FFF2-40B4-BE49-F238E27FC236}">
                  <a16:creationId xmlns:a16="http://schemas.microsoft.com/office/drawing/2014/main" id="{F52399E8-91EF-4363-81C4-4EBE3790A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8" name="Freeform 18">
              <a:extLst>
                <a:ext uri="{FF2B5EF4-FFF2-40B4-BE49-F238E27FC236}">
                  <a16:creationId xmlns:a16="http://schemas.microsoft.com/office/drawing/2014/main" id="{0DE18992-35FF-4D27-AAB7-88D9A7881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9" name="Freeform 19">
              <a:extLst>
                <a:ext uri="{FF2B5EF4-FFF2-40B4-BE49-F238E27FC236}">
                  <a16:creationId xmlns:a16="http://schemas.microsoft.com/office/drawing/2014/main" id="{162D7313-86C3-45AF-AC7A-C5429A228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0" name="Freeform 20">
              <a:extLst>
                <a:ext uri="{FF2B5EF4-FFF2-40B4-BE49-F238E27FC236}">
                  <a16:creationId xmlns:a16="http://schemas.microsoft.com/office/drawing/2014/main" id="{4033A1EE-166E-4246-AB00-AA91D7B800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1" name="Rectangle 21">
              <a:extLst>
                <a:ext uri="{FF2B5EF4-FFF2-40B4-BE49-F238E27FC236}">
                  <a16:creationId xmlns:a16="http://schemas.microsoft.com/office/drawing/2014/main" id="{9F5BA15F-D1CD-44A2-B643-2905763175F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62" name="Freeform 22">
              <a:extLst>
                <a:ext uri="{FF2B5EF4-FFF2-40B4-BE49-F238E27FC236}">
                  <a16:creationId xmlns:a16="http://schemas.microsoft.com/office/drawing/2014/main" id="{673D8FDD-D165-4834-B9F4-E15C5EBD5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3" name="Freeform 23">
              <a:extLst>
                <a:ext uri="{FF2B5EF4-FFF2-40B4-BE49-F238E27FC236}">
                  <a16:creationId xmlns:a16="http://schemas.microsoft.com/office/drawing/2014/main" id="{314E2D52-365D-407E-A832-01E0F86049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4" name="Freeform 24">
              <a:extLst>
                <a:ext uri="{FF2B5EF4-FFF2-40B4-BE49-F238E27FC236}">
                  <a16:creationId xmlns:a16="http://schemas.microsoft.com/office/drawing/2014/main" id="{299BE646-A2B8-42AB-8DE3-9E38BF21D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5" name="Freeform 25">
              <a:extLst>
                <a:ext uri="{FF2B5EF4-FFF2-40B4-BE49-F238E27FC236}">
                  <a16:creationId xmlns:a16="http://schemas.microsoft.com/office/drawing/2014/main" id="{B6CBF7F9-54D6-418C-B679-4A03F1AF11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6" name="Freeform 26">
              <a:extLst>
                <a:ext uri="{FF2B5EF4-FFF2-40B4-BE49-F238E27FC236}">
                  <a16:creationId xmlns:a16="http://schemas.microsoft.com/office/drawing/2014/main" id="{2B8FDD23-E511-4B50-8A45-E25C8EBFB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7" name="Freeform 27">
              <a:extLst>
                <a:ext uri="{FF2B5EF4-FFF2-40B4-BE49-F238E27FC236}">
                  <a16:creationId xmlns:a16="http://schemas.microsoft.com/office/drawing/2014/main" id="{B04AC64C-ACEE-462D-95F2-3D82FF090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8" name="Freeform 28">
              <a:extLst>
                <a:ext uri="{FF2B5EF4-FFF2-40B4-BE49-F238E27FC236}">
                  <a16:creationId xmlns:a16="http://schemas.microsoft.com/office/drawing/2014/main" id="{9E0086A8-06D1-484E-805F-460346EB5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9" name="Freeform 29">
              <a:extLst>
                <a:ext uri="{FF2B5EF4-FFF2-40B4-BE49-F238E27FC236}">
                  <a16:creationId xmlns:a16="http://schemas.microsoft.com/office/drawing/2014/main" id="{1952C3C6-3706-447A-A721-81155E748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0" name="Freeform 30">
              <a:extLst>
                <a:ext uri="{FF2B5EF4-FFF2-40B4-BE49-F238E27FC236}">
                  <a16:creationId xmlns:a16="http://schemas.microsoft.com/office/drawing/2014/main" id="{F264C83C-EFE0-4E45-A20F-4A437FC28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1" name="Freeform 31">
              <a:extLst>
                <a:ext uri="{FF2B5EF4-FFF2-40B4-BE49-F238E27FC236}">
                  <a16:creationId xmlns:a16="http://schemas.microsoft.com/office/drawing/2014/main" id="{7E1F77A7-8C12-430E-A0C7-386E9FECC9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73" name="Picture 2">
            <a:extLst>
              <a:ext uri="{FF2B5EF4-FFF2-40B4-BE49-F238E27FC236}">
                <a16:creationId xmlns:a16="http://schemas.microsoft.com/office/drawing/2014/main" id="{B9535DE4-FAFA-446C-A46C-F06D18D305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F49734-9B6E-4F1C-AAD5-5365BC80F31A}"/>
              </a:ext>
            </a:extLst>
          </p:cNvPr>
          <p:cNvSpPr>
            <a:spLocks noGrp="1"/>
          </p:cNvSpPr>
          <p:nvPr>
            <p:ph type="title"/>
          </p:nvPr>
        </p:nvSpPr>
        <p:spPr>
          <a:xfrm>
            <a:off x="853330" y="1134683"/>
            <a:ext cx="2743310" cy="4255024"/>
          </a:xfrm>
        </p:spPr>
        <p:txBody>
          <a:bodyPr>
            <a:normAutofit/>
          </a:bodyPr>
          <a:lstStyle/>
          <a:p>
            <a:r>
              <a:rPr lang="en-US" dirty="0">
                <a:solidFill>
                  <a:srgbClr val="FFFFFF"/>
                </a:solidFill>
              </a:rPr>
              <a:t>completing Reference requests at home?</a:t>
            </a:r>
          </a:p>
        </p:txBody>
      </p:sp>
      <p:graphicFrame>
        <p:nvGraphicFramePr>
          <p:cNvPr id="5" name="Content Placeholder 2">
            <a:extLst>
              <a:ext uri="{FF2B5EF4-FFF2-40B4-BE49-F238E27FC236}">
                <a16:creationId xmlns:a16="http://schemas.microsoft.com/office/drawing/2014/main" id="{693A7924-8395-4472-9465-09E20C9921D4}"/>
              </a:ext>
            </a:extLst>
          </p:cNvPr>
          <p:cNvGraphicFramePr>
            <a:graphicFrameLocks noGrp="1"/>
          </p:cNvGraphicFramePr>
          <p:nvPr>
            <p:ph idx="1"/>
          </p:nvPr>
        </p:nvGraphicFramePr>
        <p:xfrm>
          <a:off x="4662189" y="1134682"/>
          <a:ext cx="6692748" cy="4255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9859114"/>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10" name="Group 9">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11"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3"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8"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96165B7D-059D-41C4-8CAD-42A0082E3127}"/>
              </a:ext>
            </a:extLst>
          </p:cNvPr>
          <p:cNvSpPr>
            <a:spLocks noGrp="1"/>
          </p:cNvSpPr>
          <p:nvPr>
            <p:ph type="title"/>
          </p:nvPr>
        </p:nvSpPr>
        <p:spPr>
          <a:xfrm>
            <a:off x="1141413" y="1082673"/>
            <a:ext cx="2869416" cy="4708528"/>
          </a:xfrm>
        </p:spPr>
        <p:txBody>
          <a:bodyPr>
            <a:normAutofit/>
          </a:bodyPr>
          <a:lstStyle/>
          <a:p>
            <a:pPr algn="r"/>
            <a:r>
              <a:rPr lang="en-US" sz="3400" dirty="0"/>
              <a:t>Framing the appointment process</a:t>
            </a:r>
          </a:p>
        </p:txBody>
      </p:sp>
      <p:cxnSp>
        <p:nvCxnSpPr>
          <p:cNvPr id="39" name="Straight Connector 38">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EFCAB2-EC95-4A51-B067-31EF30C60F4E}"/>
              </a:ext>
            </a:extLst>
          </p:cNvPr>
          <p:cNvSpPr>
            <a:spLocks noGrp="1"/>
          </p:cNvSpPr>
          <p:nvPr>
            <p:ph idx="1"/>
          </p:nvPr>
        </p:nvSpPr>
        <p:spPr>
          <a:xfrm>
            <a:off x="5297763" y="1082673"/>
            <a:ext cx="5751237" cy="4708528"/>
          </a:xfrm>
        </p:spPr>
        <p:txBody>
          <a:bodyPr anchor="ctr">
            <a:normAutofit/>
          </a:bodyPr>
          <a:lstStyle/>
          <a:p>
            <a:r>
              <a:rPr lang="en-US" dirty="0"/>
              <a:t>Initial questions: </a:t>
            </a:r>
          </a:p>
          <a:p>
            <a:pPr lvl="1"/>
            <a:r>
              <a:rPr lang="en-US" sz="2400" dirty="0"/>
              <a:t>How many people is too many? </a:t>
            </a:r>
          </a:p>
          <a:p>
            <a:pPr lvl="1"/>
            <a:r>
              <a:rPr lang="en-US" sz="2400" dirty="0"/>
              <a:t>How long should appointments last?</a:t>
            </a:r>
          </a:p>
          <a:p>
            <a:pPr lvl="1"/>
            <a:r>
              <a:rPr lang="en-US" sz="2400" dirty="0"/>
              <a:t>How to handle additional pulls? </a:t>
            </a:r>
          </a:p>
          <a:p>
            <a:pPr lvl="1"/>
            <a:r>
              <a:rPr lang="en-US" sz="2400" dirty="0"/>
              <a:t>Handling money for copies &amp; lockers? </a:t>
            </a:r>
          </a:p>
          <a:p>
            <a:pPr lvl="1"/>
            <a:r>
              <a:rPr lang="en-US" sz="2400" dirty="0"/>
              <a:t>Quarantining materials?</a:t>
            </a:r>
          </a:p>
          <a:p>
            <a:pPr lvl="1"/>
            <a:r>
              <a:rPr lang="en-US" sz="2400" dirty="0"/>
              <a:t>Restricting computers &amp; microfilm?</a:t>
            </a:r>
          </a:p>
        </p:txBody>
      </p:sp>
      <p:grpSp>
        <p:nvGrpSpPr>
          <p:cNvPr id="41" name="Group 40">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42"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spTree>
    <p:extLst>
      <p:ext uri="{BB962C8B-B14F-4D97-AF65-F5344CB8AC3E}">
        <p14:creationId xmlns:p14="http://schemas.microsoft.com/office/powerpoint/2010/main" val="3694671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E0954-8D1F-4517-A59F-298DFE5949A8}"/>
              </a:ext>
            </a:extLst>
          </p:cNvPr>
          <p:cNvSpPr>
            <a:spLocks noGrp="1"/>
          </p:cNvSpPr>
          <p:nvPr>
            <p:ph type="title"/>
          </p:nvPr>
        </p:nvSpPr>
        <p:spPr>
          <a:xfrm>
            <a:off x="1141413" y="618518"/>
            <a:ext cx="9905998" cy="1478570"/>
          </a:xfrm>
        </p:spPr>
        <p:txBody>
          <a:bodyPr>
            <a:normAutofit/>
          </a:bodyPr>
          <a:lstStyle/>
          <a:p>
            <a:r>
              <a:rPr lang="en-US" dirty="0"/>
              <a:t>The finished appointment procedure</a:t>
            </a:r>
          </a:p>
        </p:txBody>
      </p:sp>
      <p:graphicFrame>
        <p:nvGraphicFramePr>
          <p:cNvPr id="5" name="Content Placeholder 2">
            <a:extLst>
              <a:ext uri="{FF2B5EF4-FFF2-40B4-BE49-F238E27FC236}">
                <a16:creationId xmlns:a16="http://schemas.microsoft.com/office/drawing/2014/main" id="{5FAF333B-D5B8-4DEB-B958-B13172DC5644}"/>
              </a:ext>
            </a:extLst>
          </p:cNvPr>
          <p:cNvGraphicFramePr>
            <a:graphicFrameLocks noGrp="1"/>
          </p:cNvGraphicFramePr>
          <p:nvPr>
            <p:ph idx="1"/>
          </p:nvPr>
        </p:nvGraphicFramePr>
        <p:xfrm>
          <a:off x="1141413" y="2418820"/>
          <a:ext cx="9906000" cy="3142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208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75" name="Group 8">
            <a:extLst>
              <a:ext uri="{FF2B5EF4-FFF2-40B4-BE49-F238E27FC236}">
                <a16:creationId xmlns:a16="http://schemas.microsoft.com/office/drawing/2014/main" id="{851F9572-54D5-457A-BA34-C395A478A4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C47D2EE3-C191-49DE-B600-02C0905E41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6" name="Picture 2">
              <a:extLst>
                <a:ext uri="{FF2B5EF4-FFF2-40B4-BE49-F238E27FC236}">
                  <a16:creationId xmlns:a16="http://schemas.microsoft.com/office/drawing/2014/main" id="{0D562F95-99C1-44F5-A9D2-96096AE576A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B343E5E8-2939-4A1C-AC1A-55A8115A9E76}"/>
              </a:ext>
            </a:extLst>
          </p:cNvPr>
          <p:cNvSpPr>
            <a:spLocks noGrp="1"/>
          </p:cNvSpPr>
          <p:nvPr>
            <p:ph type="title"/>
          </p:nvPr>
        </p:nvSpPr>
        <p:spPr>
          <a:xfrm>
            <a:off x="6448425" y="618518"/>
            <a:ext cx="4598985" cy="1478570"/>
          </a:xfrm>
        </p:spPr>
        <p:txBody>
          <a:bodyPr>
            <a:normAutofit/>
          </a:bodyPr>
          <a:lstStyle/>
          <a:p>
            <a:r>
              <a:rPr lang="en-US" sz="3300"/>
              <a:t>Appointments by the numbers</a:t>
            </a:r>
            <a:br>
              <a:rPr lang="en-US" sz="3300"/>
            </a:br>
            <a:r>
              <a:rPr lang="en-US" sz="3300"/>
              <a:t>(since June 2, 2020)</a:t>
            </a:r>
          </a:p>
        </p:txBody>
      </p:sp>
      <p:pic>
        <p:nvPicPr>
          <p:cNvPr id="77" name="Picture 4">
            <a:extLst>
              <a:ext uri="{FF2B5EF4-FFF2-40B4-BE49-F238E27FC236}">
                <a16:creationId xmlns:a16="http://schemas.microsoft.com/office/drawing/2014/main" id="{CB25848A-4B6B-4313-A5A6-0C5DDA399360}"/>
              </a:ext>
            </a:extLst>
          </p:cNvPr>
          <p:cNvPicPr>
            <a:picLocks noChangeAspect="1"/>
          </p:cNvPicPr>
          <p:nvPr/>
        </p:nvPicPr>
        <p:blipFill rotWithShape="1">
          <a:blip r:embed="rId4"/>
          <a:srcRect l="22276" r="18335" b="-1"/>
          <a:stretch/>
        </p:blipFill>
        <p:spPr>
          <a:xfrm>
            <a:off x="-5597" y="10"/>
            <a:ext cx="6101597" cy="6857990"/>
          </a:xfrm>
          <a:prstGeom prst="rect">
            <a:avLst/>
          </a:prstGeom>
        </p:spPr>
      </p:pic>
      <p:grpSp>
        <p:nvGrpSpPr>
          <p:cNvPr id="13" name="Group 12">
            <a:extLst>
              <a:ext uri="{FF2B5EF4-FFF2-40B4-BE49-F238E27FC236}">
                <a16:creationId xmlns:a16="http://schemas.microsoft.com/office/drawing/2014/main" id="{06A80B50-DCB4-4775-9C8E-7AF0F56803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57B6B07F-8DDD-4497-9D08-B1FED494250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D34962D6-F3CD-4DC5-BF49-D6912045EA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Freeform 7">
              <a:extLst>
                <a:ext uri="{FF2B5EF4-FFF2-40B4-BE49-F238E27FC236}">
                  <a16:creationId xmlns:a16="http://schemas.microsoft.com/office/drawing/2014/main" id="{6D73EE8F-606B-44B2-B0D8-4E760E2396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Rectangle 16">
              <a:extLst>
                <a:ext uri="{FF2B5EF4-FFF2-40B4-BE49-F238E27FC236}">
                  <a16:creationId xmlns:a16="http://schemas.microsoft.com/office/drawing/2014/main" id="{4BB572A3-4B3D-42D3-8A1E-099D9711F21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 name="Freeform 9">
              <a:extLst>
                <a:ext uri="{FF2B5EF4-FFF2-40B4-BE49-F238E27FC236}">
                  <a16:creationId xmlns:a16="http://schemas.microsoft.com/office/drawing/2014/main" id="{C23D0852-9666-424F-92B1-06969E0486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0">
              <a:extLst>
                <a:ext uri="{FF2B5EF4-FFF2-40B4-BE49-F238E27FC236}">
                  <a16:creationId xmlns:a16="http://schemas.microsoft.com/office/drawing/2014/main" id="{F4EB5FCA-E3DF-400A-B2DF-3D4A8DE95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1">
              <a:extLst>
                <a:ext uri="{FF2B5EF4-FFF2-40B4-BE49-F238E27FC236}">
                  <a16:creationId xmlns:a16="http://schemas.microsoft.com/office/drawing/2014/main" id="{CE8BF121-2A5E-4DF0-BF3D-418EBDB294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2">
              <a:extLst>
                <a:ext uri="{FF2B5EF4-FFF2-40B4-BE49-F238E27FC236}">
                  <a16:creationId xmlns:a16="http://schemas.microsoft.com/office/drawing/2014/main" id="{C74600D7-3557-47CD-B93A-945D150EC8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3">
              <a:extLst>
                <a:ext uri="{FF2B5EF4-FFF2-40B4-BE49-F238E27FC236}">
                  <a16:creationId xmlns:a16="http://schemas.microsoft.com/office/drawing/2014/main" id="{A958ADB2-4D3A-46BD-B22A-C4F4BA897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4">
              <a:extLst>
                <a:ext uri="{FF2B5EF4-FFF2-40B4-BE49-F238E27FC236}">
                  <a16:creationId xmlns:a16="http://schemas.microsoft.com/office/drawing/2014/main" id="{1E9E49CE-2171-48FE-99CC-0680E5E1F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5">
              <a:extLst>
                <a:ext uri="{FF2B5EF4-FFF2-40B4-BE49-F238E27FC236}">
                  <a16:creationId xmlns:a16="http://schemas.microsoft.com/office/drawing/2014/main" id="{AE8DBF97-F3A6-4B11-A8B9-7130FEACC3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6">
              <a:extLst>
                <a:ext uri="{FF2B5EF4-FFF2-40B4-BE49-F238E27FC236}">
                  <a16:creationId xmlns:a16="http://schemas.microsoft.com/office/drawing/2014/main" id="{37F19211-D5F9-4D42-BC7C-E300523B7F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7">
              <a:extLst>
                <a:ext uri="{FF2B5EF4-FFF2-40B4-BE49-F238E27FC236}">
                  <a16:creationId xmlns:a16="http://schemas.microsoft.com/office/drawing/2014/main" id="{D8FA95C9-8B12-43AB-B57F-E217001D3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8">
              <a:extLst>
                <a:ext uri="{FF2B5EF4-FFF2-40B4-BE49-F238E27FC236}">
                  <a16:creationId xmlns:a16="http://schemas.microsoft.com/office/drawing/2014/main" id="{FFBCF82E-D8A3-4F77-B21F-AD33E804C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9">
              <a:extLst>
                <a:ext uri="{FF2B5EF4-FFF2-40B4-BE49-F238E27FC236}">
                  <a16:creationId xmlns:a16="http://schemas.microsoft.com/office/drawing/2014/main" id="{9EAEC88E-CF2C-4FFF-BE1C-3ECDDF8AF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0">
              <a:extLst>
                <a:ext uri="{FF2B5EF4-FFF2-40B4-BE49-F238E27FC236}">
                  <a16:creationId xmlns:a16="http://schemas.microsoft.com/office/drawing/2014/main" id="{32BB7076-53D2-42EF-89F5-730F18CFE8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1">
              <a:extLst>
                <a:ext uri="{FF2B5EF4-FFF2-40B4-BE49-F238E27FC236}">
                  <a16:creationId xmlns:a16="http://schemas.microsoft.com/office/drawing/2014/main" id="{64B50F9C-4972-4D3C-A93A-DD715BA405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2">
              <a:extLst>
                <a:ext uri="{FF2B5EF4-FFF2-40B4-BE49-F238E27FC236}">
                  <a16:creationId xmlns:a16="http://schemas.microsoft.com/office/drawing/2014/main" id="{B4E1A12C-F137-4ECB-8F56-2FA283321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3">
              <a:extLst>
                <a:ext uri="{FF2B5EF4-FFF2-40B4-BE49-F238E27FC236}">
                  <a16:creationId xmlns:a16="http://schemas.microsoft.com/office/drawing/2014/main" id="{82996E38-1E79-4C38-BB73-850C1F6BDC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4">
              <a:extLst>
                <a:ext uri="{FF2B5EF4-FFF2-40B4-BE49-F238E27FC236}">
                  <a16:creationId xmlns:a16="http://schemas.microsoft.com/office/drawing/2014/main" id="{CE927FE3-1BE5-4D05-B8D7-88E07FF640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5">
              <a:extLst>
                <a:ext uri="{FF2B5EF4-FFF2-40B4-BE49-F238E27FC236}">
                  <a16:creationId xmlns:a16="http://schemas.microsoft.com/office/drawing/2014/main" id="{27B981F4-D791-404F-A6E1-83FAD75378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6">
              <a:extLst>
                <a:ext uri="{FF2B5EF4-FFF2-40B4-BE49-F238E27FC236}">
                  <a16:creationId xmlns:a16="http://schemas.microsoft.com/office/drawing/2014/main" id="{C79724CA-F950-4F24-A2DF-A6C66C8FB9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7">
              <a:extLst>
                <a:ext uri="{FF2B5EF4-FFF2-40B4-BE49-F238E27FC236}">
                  <a16:creationId xmlns:a16="http://schemas.microsoft.com/office/drawing/2014/main" id="{B60F86CD-6B84-4A86-9A84-1253D5C63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8">
              <a:extLst>
                <a:ext uri="{FF2B5EF4-FFF2-40B4-BE49-F238E27FC236}">
                  <a16:creationId xmlns:a16="http://schemas.microsoft.com/office/drawing/2014/main" id="{6ADDC23E-DD84-4022-9E68-7E35C80E6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9">
              <a:extLst>
                <a:ext uri="{FF2B5EF4-FFF2-40B4-BE49-F238E27FC236}">
                  <a16:creationId xmlns:a16="http://schemas.microsoft.com/office/drawing/2014/main" id="{8FC3E1B2-C741-4242-8D3C-D98A8A213A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30">
              <a:extLst>
                <a:ext uri="{FF2B5EF4-FFF2-40B4-BE49-F238E27FC236}">
                  <a16:creationId xmlns:a16="http://schemas.microsoft.com/office/drawing/2014/main" id="{43E10B4F-DACB-4777-BDEB-26A94121E9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31">
              <a:extLst>
                <a:ext uri="{FF2B5EF4-FFF2-40B4-BE49-F238E27FC236}">
                  <a16:creationId xmlns:a16="http://schemas.microsoft.com/office/drawing/2014/main" id="{0F6D9197-EFD5-4945-BC96-A5EC66848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2">
              <a:extLst>
                <a:ext uri="{FF2B5EF4-FFF2-40B4-BE49-F238E27FC236}">
                  <a16:creationId xmlns:a16="http://schemas.microsoft.com/office/drawing/2014/main" id="{129E04CE-31E3-49FB-857A-6C0074B6C7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Rectangle 41">
              <a:extLst>
                <a:ext uri="{FF2B5EF4-FFF2-40B4-BE49-F238E27FC236}">
                  <a16:creationId xmlns:a16="http://schemas.microsoft.com/office/drawing/2014/main" id="{6DDF20A0-F5D5-4DF9-8859-9BAB9B07D9D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3" name="Freeform 34">
              <a:extLst>
                <a:ext uri="{FF2B5EF4-FFF2-40B4-BE49-F238E27FC236}">
                  <a16:creationId xmlns:a16="http://schemas.microsoft.com/office/drawing/2014/main" id="{6EAE610D-D6A4-417B-8D1D-9F46CFD16A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Freeform 35">
              <a:extLst>
                <a:ext uri="{FF2B5EF4-FFF2-40B4-BE49-F238E27FC236}">
                  <a16:creationId xmlns:a16="http://schemas.microsoft.com/office/drawing/2014/main" id="{98EB1E73-7882-4002-970B-0EE5E9D0C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6">
              <a:extLst>
                <a:ext uri="{FF2B5EF4-FFF2-40B4-BE49-F238E27FC236}">
                  <a16:creationId xmlns:a16="http://schemas.microsoft.com/office/drawing/2014/main" id="{F6789CED-4C51-4E7C-8352-5589F4768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7">
              <a:extLst>
                <a:ext uri="{FF2B5EF4-FFF2-40B4-BE49-F238E27FC236}">
                  <a16:creationId xmlns:a16="http://schemas.microsoft.com/office/drawing/2014/main" id="{5EA3B6F1-F1AB-4125-B10A-A151640AA3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8">
              <a:extLst>
                <a:ext uri="{FF2B5EF4-FFF2-40B4-BE49-F238E27FC236}">
                  <a16:creationId xmlns:a16="http://schemas.microsoft.com/office/drawing/2014/main" id="{10C1DAD7-FA62-4EA9-8B38-632D88F51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9">
              <a:extLst>
                <a:ext uri="{FF2B5EF4-FFF2-40B4-BE49-F238E27FC236}">
                  <a16:creationId xmlns:a16="http://schemas.microsoft.com/office/drawing/2014/main" id="{76C106C8-9A2B-4AAD-BCB6-C969DE07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0">
              <a:extLst>
                <a:ext uri="{FF2B5EF4-FFF2-40B4-BE49-F238E27FC236}">
                  <a16:creationId xmlns:a16="http://schemas.microsoft.com/office/drawing/2014/main" id="{0C85FDCD-71B0-4746-915A-FD6791AAB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1">
              <a:extLst>
                <a:ext uri="{FF2B5EF4-FFF2-40B4-BE49-F238E27FC236}">
                  <a16:creationId xmlns:a16="http://schemas.microsoft.com/office/drawing/2014/main" id="{AAA649C3-C2F8-4C07-81B6-7CD6A5043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2">
              <a:extLst>
                <a:ext uri="{FF2B5EF4-FFF2-40B4-BE49-F238E27FC236}">
                  <a16:creationId xmlns:a16="http://schemas.microsoft.com/office/drawing/2014/main" id="{204CA23C-3342-4E0B-8785-EDA0FDBECA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3">
              <a:extLst>
                <a:ext uri="{FF2B5EF4-FFF2-40B4-BE49-F238E27FC236}">
                  <a16:creationId xmlns:a16="http://schemas.microsoft.com/office/drawing/2014/main" id="{2983555D-7FC7-4A4C-93BC-C29EECEE8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4">
              <a:extLst>
                <a:ext uri="{FF2B5EF4-FFF2-40B4-BE49-F238E27FC236}">
                  <a16:creationId xmlns:a16="http://schemas.microsoft.com/office/drawing/2014/main" id="{3B6E164A-5B73-496F-83C1-4E257C561B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Rectangle 53">
              <a:extLst>
                <a:ext uri="{FF2B5EF4-FFF2-40B4-BE49-F238E27FC236}">
                  <a16:creationId xmlns:a16="http://schemas.microsoft.com/office/drawing/2014/main" id="{DF9EAAD5-930F-4895-869E-5DA5A5ED30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5" name="Freeform 46">
              <a:extLst>
                <a:ext uri="{FF2B5EF4-FFF2-40B4-BE49-F238E27FC236}">
                  <a16:creationId xmlns:a16="http://schemas.microsoft.com/office/drawing/2014/main" id="{12B05A00-01DB-41D0-98C5-F93FC98C4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7">
              <a:extLst>
                <a:ext uri="{FF2B5EF4-FFF2-40B4-BE49-F238E27FC236}">
                  <a16:creationId xmlns:a16="http://schemas.microsoft.com/office/drawing/2014/main" id="{ACFCCFE5-2B6E-4EE2-8A0D-A18A312594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8">
              <a:extLst>
                <a:ext uri="{FF2B5EF4-FFF2-40B4-BE49-F238E27FC236}">
                  <a16:creationId xmlns:a16="http://schemas.microsoft.com/office/drawing/2014/main" id="{70562808-51A5-4773-93CC-8B4A4A362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9">
              <a:extLst>
                <a:ext uri="{FF2B5EF4-FFF2-40B4-BE49-F238E27FC236}">
                  <a16:creationId xmlns:a16="http://schemas.microsoft.com/office/drawing/2014/main" id="{EC56ED5F-316D-4A66-8F8F-72E26F50B9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0">
              <a:extLst>
                <a:ext uri="{FF2B5EF4-FFF2-40B4-BE49-F238E27FC236}">
                  <a16:creationId xmlns:a16="http://schemas.microsoft.com/office/drawing/2014/main" id="{8C5B852E-E495-4C75-82DA-DD9426B2F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1">
              <a:extLst>
                <a:ext uri="{FF2B5EF4-FFF2-40B4-BE49-F238E27FC236}">
                  <a16:creationId xmlns:a16="http://schemas.microsoft.com/office/drawing/2014/main" id="{873B9CD9-5CB4-4A2A-87B8-503800220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2">
              <a:extLst>
                <a:ext uri="{FF2B5EF4-FFF2-40B4-BE49-F238E27FC236}">
                  <a16:creationId xmlns:a16="http://schemas.microsoft.com/office/drawing/2014/main" id="{693D1E94-8556-4B08-AFE0-A60455465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3">
              <a:extLst>
                <a:ext uri="{FF2B5EF4-FFF2-40B4-BE49-F238E27FC236}">
                  <a16:creationId xmlns:a16="http://schemas.microsoft.com/office/drawing/2014/main" id="{32312E8C-B6A4-4488-A1B8-6A7DECAFD8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4">
              <a:extLst>
                <a:ext uri="{FF2B5EF4-FFF2-40B4-BE49-F238E27FC236}">
                  <a16:creationId xmlns:a16="http://schemas.microsoft.com/office/drawing/2014/main" id="{CB36CE95-F25E-4549-9FD6-1B068418D3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5">
              <a:extLst>
                <a:ext uri="{FF2B5EF4-FFF2-40B4-BE49-F238E27FC236}">
                  <a16:creationId xmlns:a16="http://schemas.microsoft.com/office/drawing/2014/main" id="{C452D834-CC93-48F0-9C24-A864E0A53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6">
              <a:extLst>
                <a:ext uri="{FF2B5EF4-FFF2-40B4-BE49-F238E27FC236}">
                  <a16:creationId xmlns:a16="http://schemas.microsoft.com/office/drawing/2014/main" id="{2F8089AF-DC55-4EB6-90DD-468D2F1D01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7">
              <a:extLst>
                <a:ext uri="{FF2B5EF4-FFF2-40B4-BE49-F238E27FC236}">
                  <a16:creationId xmlns:a16="http://schemas.microsoft.com/office/drawing/2014/main" id="{00DD0A37-AD9B-4A38-B2A5-C41D2780D2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8">
              <a:extLst>
                <a:ext uri="{FF2B5EF4-FFF2-40B4-BE49-F238E27FC236}">
                  <a16:creationId xmlns:a16="http://schemas.microsoft.com/office/drawing/2014/main" id="{C24501AA-7C2F-4076-AE7A-3BE4467154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3" name="Content Placeholder 2">
            <a:extLst>
              <a:ext uri="{FF2B5EF4-FFF2-40B4-BE49-F238E27FC236}">
                <a16:creationId xmlns:a16="http://schemas.microsoft.com/office/drawing/2014/main" id="{A47362A5-46E5-49EB-9B00-EAE8F611117F}"/>
              </a:ext>
            </a:extLst>
          </p:cNvPr>
          <p:cNvSpPr>
            <a:spLocks noGrp="1"/>
          </p:cNvSpPr>
          <p:nvPr>
            <p:ph idx="1"/>
          </p:nvPr>
        </p:nvSpPr>
        <p:spPr>
          <a:xfrm>
            <a:off x="6448425" y="2249486"/>
            <a:ext cx="4598986" cy="4081463"/>
          </a:xfrm>
        </p:spPr>
        <p:txBody>
          <a:bodyPr>
            <a:normAutofit/>
          </a:bodyPr>
          <a:lstStyle/>
          <a:p>
            <a:pPr>
              <a:lnSpc>
                <a:spcPct val="110000"/>
              </a:lnSpc>
            </a:pPr>
            <a:r>
              <a:rPr lang="en-US" sz="2000" dirty="0"/>
              <a:t>191 total requests submitted through MS Forms</a:t>
            </a:r>
          </a:p>
          <a:p>
            <a:pPr>
              <a:lnSpc>
                <a:spcPct val="110000"/>
              </a:lnSpc>
            </a:pPr>
            <a:r>
              <a:rPr lang="en-US" sz="2000" dirty="0"/>
              <a:t>74% manuscripts / 26% genealogy</a:t>
            </a:r>
          </a:p>
          <a:p>
            <a:pPr>
              <a:lnSpc>
                <a:spcPct val="110000"/>
              </a:lnSpc>
            </a:pPr>
            <a:r>
              <a:rPr lang="en-US" sz="2000" dirty="0"/>
              <a:t>Not counted: mistaken submissions, multiple appointments booked with one submission, follow up appointments scheduled by phone or verbally</a:t>
            </a:r>
          </a:p>
          <a:p>
            <a:pPr>
              <a:lnSpc>
                <a:spcPct val="110000"/>
              </a:lnSpc>
            </a:pPr>
            <a:r>
              <a:rPr lang="en-US" sz="2000" dirty="0"/>
              <a:t>244 individual appointments completed</a:t>
            </a:r>
          </a:p>
          <a:p>
            <a:pPr>
              <a:lnSpc>
                <a:spcPct val="110000"/>
              </a:lnSpc>
            </a:pPr>
            <a:r>
              <a:rPr lang="en-US" sz="2000" dirty="0"/>
              <a:t>39 appointments projected for May/June/July 2021</a:t>
            </a:r>
          </a:p>
          <a:p>
            <a:pPr>
              <a:lnSpc>
                <a:spcPct val="110000"/>
              </a:lnSpc>
            </a:pPr>
            <a:endParaRPr lang="en-US" sz="1700" dirty="0"/>
          </a:p>
          <a:p>
            <a:pPr>
              <a:lnSpc>
                <a:spcPct val="110000"/>
              </a:lnSpc>
            </a:pPr>
            <a:endParaRPr lang="en-US" sz="1700" dirty="0"/>
          </a:p>
        </p:txBody>
      </p:sp>
    </p:spTree>
    <p:extLst>
      <p:ext uri="{BB962C8B-B14F-4D97-AF65-F5344CB8AC3E}">
        <p14:creationId xmlns:p14="http://schemas.microsoft.com/office/powerpoint/2010/main" val="2337491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33D8E-6B33-4BAF-9181-DEDA7DBB60BD}"/>
              </a:ext>
            </a:extLst>
          </p:cNvPr>
          <p:cNvSpPr>
            <a:spLocks noGrp="1"/>
          </p:cNvSpPr>
          <p:nvPr>
            <p:ph type="title"/>
          </p:nvPr>
        </p:nvSpPr>
        <p:spPr/>
        <p:txBody>
          <a:bodyPr/>
          <a:lstStyle/>
          <a:p>
            <a:r>
              <a:rPr lang="en-US" dirty="0"/>
              <a:t>Taking reference outreach online</a:t>
            </a:r>
          </a:p>
        </p:txBody>
      </p:sp>
      <p:sp>
        <p:nvSpPr>
          <p:cNvPr id="3" name="Content Placeholder 2">
            <a:extLst>
              <a:ext uri="{FF2B5EF4-FFF2-40B4-BE49-F238E27FC236}">
                <a16:creationId xmlns:a16="http://schemas.microsoft.com/office/drawing/2014/main" id="{143AB36A-DB10-4FC3-9AA0-538DF54924D2}"/>
              </a:ext>
            </a:extLst>
          </p:cNvPr>
          <p:cNvSpPr>
            <a:spLocks noGrp="1"/>
          </p:cNvSpPr>
          <p:nvPr>
            <p:ph idx="1"/>
          </p:nvPr>
        </p:nvSpPr>
        <p:spPr>
          <a:xfrm>
            <a:off x="1141412" y="2249487"/>
            <a:ext cx="9905999" cy="3560186"/>
          </a:xfrm>
        </p:spPr>
        <p:txBody>
          <a:bodyPr>
            <a:normAutofit/>
          </a:bodyPr>
          <a:lstStyle/>
          <a:p>
            <a:r>
              <a:rPr lang="en-US" dirty="0"/>
              <a:t>Before: half-day, in-person genealogy workshops led by Reference staff</a:t>
            </a:r>
          </a:p>
          <a:p>
            <a:r>
              <a:rPr lang="en-US" dirty="0"/>
              <a:t>Took genealogy workshops online in Spring 2020 with recorded presentations posted to </a:t>
            </a:r>
            <a:r>
              <a:rPr lang="en-US" dirty="0" err="1"/>
              <a:t>Youtube</a:t>
            </a:r>
            <a:r>
              <a:rPr lang="en-US" dirty="0"/>
              <a:t> channel </a:t>
            </a:r>
          </a:p>
          <a:p>
            <a:r>
              <a:rPr lang="en-US" dirty="0"/>
              <a:t>Launched a new virtual tutorial series “Research Rundown” in February 2021, streaming live on Facebook and </a:t>
            </a:r>
            <a:r>
              <a:rPr lang="en-US" dirty="0" err="1"/>
              <a:t>Youtube</a:t>
            </a:r>
            <a:r>
              <a:rPr lang="en-US" dirty="0"/>
              <a:t> via </a:t>
            </a:r>
            <a:r>
              <a:rPr lang="en-US" dirty="0" err="1"/>
              <a:t>Streamyard</a:t>
            </a:r>
            <a:endParaRPr lang="en-US" dirty="0"/>
          </a:p>
          <a:p>
            <a:r>
              <a:rPr lang="en-US" dirty="0"/>
              <a:t>Overwhelmingly positive response to virtual genealogy programming</a:t>
            </a:r>
          </a:p>
        </p:txBody>
      </p:sp>
    </p:spTree>
    <p:extLst>
      <p:ext uri="{BB962C8B-B14F-4D97-AF65-F5344CB8AC3E}">
        <p14:creationId xmlns:p14="http://schemas.microsoft.com/office/powerpoint/2010/main" val="17434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9" cy="159074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1" y="3"/>
            <a:ext cx="11732647"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4" name="Footer Placeholder 3">
            <a:extLst>
              <a:ext uri="{FF2B5EF4-FFF2-40B4-BE49-F238E27FC236}">
                <a16:creationId xmlns:a16="http://schemas.microsoft.com/office/drawing/2014/main" id="{8509216D-9460-4B6A-860C-77D2A2C1A422}"/>
              </a:ext>
            </a:extLst>
          </p:cNvPr>
          <p:cNvSpPr>
            <a:spLocks noGrp="1"/>
          </p:cNvSpPr>
          <p:nvPr>
            <p:ph type="ftr" sz="quarter" idx="11"/>
          </p:nvPr>
        </p:nvSpPr>
        <p:spPr/>
        <p:txBody>
          <a:bodyPr/>
          <a:lstStyle/>
          <a:p>
            <a:pPr defTabSz="914377"/>
            <a:r>
              <a:rPr lang="en-US" dirty="0">
                <a:solidFill>
                  <a:prstClr val="black">
                    <a:tint val="75000"/>
                  </a:prstClr>
                </a:solidFill>
                <a:latin typeface="Calibri" panose="020F0502020204030204"/>
              </a:rPr>
              <a:t>May 6, 2021</a:t>
            </a:r>
          </a:p>
        </p:txBody>
      </p:sp>
      <p:sp>
        <p:nvSpPr>
          <p:cNvPr id="2" name="Title 1">
            <a:extLst>
              <a:ext uri="{FF2B5EF4-FFF2-40B4-BE49-F238E27FC236}">
                <a16:creationId xmlns:a16="http://schemas.microsoft.com/office/drawing/2014/main" id="{5047762A-EE2D-42F0-BD2A-D845D1FB9C52}"/>
              </a:ext>
            </a:extLst>
          </p:cNvPr>
          <p:cNvSpPr>
            <a:spLocks noGrp="1"/>
          </p:cNvSpPr>
          <p:nvPr>
            <p:ph type="title"/>
          </p:nvPr>
        </p:nvSpPr>
        <p:spPr>
          <a:xfrm>
            <a:off x="1371602" y="294541"/>
            <a:ext cx="9895951" cy="1033669"/>
          </a:xfrm>
        </p:spPr>
        <p:txBody>
          <a:bodyPr>
            <a:normAutofit/>
          </a:bodyPr>
          <a:lstStyle/>
          <a:p>
            <a:r>
              <a:rPr lang="en-US" sz="4000" dirty="0">
                <a:solidFill>
                  <a:srgbClr val="FFFFFF"/>
                </a:solidFill>
              </a:rPr>
              <a:t>Presenters</a:t>
            </a:r>
          </a:p>
        </p:txBody>
      </p:sp>
      <p:sp>
        <p:nvSpPr>
          <p:cNvPr id="3" name="Content Placeholder 2">
            <a:extLst>
              <a:ext uri="{FF2B5EF4-FFF2-40B4-BE49-F238E27FC236}">
                <a16:creationId xmlns:a16="http://schemas.microsoft.com/office/drawing/2014/main" id="{B34F6D18-2808-4918-9963-B4A4D11E8947}"/>
              </a:ext>
            </a:extLst>
          </p:cNvPr>
          <p:cNvSpPr>
            <a:spLocks noGrp="1"/>
          </p:cNvSpPr>
          <p:nvPr>
            <p:ph idx="1"/>
          </p:nvPr>
        </p:nvSpPr>
        <p:spPr>
          <a:xfrm>
            <a:off x="412163" y="1760548"/>
            <a:ext cx="10736112" cy="2405086"/>
          </a:xfrm>
        </p:spPr>
        <p:txBody>
          <a:bodyPr anchor="ctr">
            <a:normAutofit/>
          </a:bodyPr>
          <a:lstStyle/>
          <a:p>
            <a:pPr marL="0" indent="0">
              <a:buNone/>
            </a:pPr>
            <a:endParaRPr lang="en-US" b="0" dirty="0"/>
          </a:p>
          <a:p>
            <a:pPr marL="0" indent="0">
              <a:buNone/>
            </a:pPr>
            <a:endParaRPr lang="en-US" sz="4000" dirty="0"/>
          </a:p>
          <a:p>
            <a:pPr marL="342891" indent="-342891"/>
            <a:endParaRPr lang="en-US" dirty="0"/>
          </a:p>
          <a:p>
            <a:endParaRPr lang="en-US" sz="2000" dirty="0"/>
          </a:p>
        </p:txBody>
      </p:sp>
      <p:pic>
        <p:nvPicPr>
          <p:cNvPr id="11" name="Picture 10" descr="A drawing of a face&#10;&#10;Description automatically generated">
            <a:extLst>
              <a:ext uri="{FF2B5EF4-FFF2-40B4-BE49-F238E27FC236}">
                <a16:creationId xmlns:a16="http://schemas.microsoft.com/office/drawing/2014/main" id="{21E1F837-D7FA-4156-A7B9-BCB013DE01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1384" y="5350494"/>
            <a:ext cx="1334277" cy="1188421"/>
          </a:xfrm>
          <a:prstGeom prst="rect">
            <a:avLst/>
          </a:prstGeom>
        </p:spPr>
      </p:pic>
      <p:pic>
        <p:nvPicPr>
          <p:cNvPr id="6" name="Picture 5">
            <a:extLst>
              <a:ext uri="{FF2B5EF4-FFF2-40B4-BE49-F238E27FC236}">
                <a16:creationId xmlns:a16="http://schemas.microsoft.com/office/drawing/2014/main" id="{BA8E0934-C731-40F3-9097-3CCCE1C0C804}"/>
              </a:ext>
            </a:extLst>
          </p:cNvPr>
          <p:cNvPicPr>
            <a:picLocks noChangeAspect="1"/>
          </p:cNvPicPr>
          <p:nvPr/>
        </p:nvPicPr>
        <p:blipFill>
          <a:blip r:embed="rId3"/>
          <a:stretch>
            <a:fillRect/>
          </a:stretch>
        </p:blipFill>
        <p:spPr>
          <a:xfrm>
            <a:off x="25397" y="5467989"/>
            <a:ext cx="2639797" cy="1390008"/>
          </a:xfrm>
          <a:prstGeom prst="rect">
            <a:avLst/>
          </a:prstGeom>
        </p:spPr>
      </p:pic>
      <p:sp>
        <p:nvSpPr>
          <p:cNvPr id="13" name="TextBox 12">
            <a:extLst>
              <a:ext uri="{FF2B5EF4-FFF2-40B4-BE49-F238E27FC236}">
                <a16:creationId xmlns:a16="http://schemas.microsoft.com/office/drawing/2014/main" id="{01BDEF4B-E001-487E-AAA2-34CB54B64E92}"/>
              </a:ext>
            </a:extLst>
          </p:cNvPr>
          <p:cNvSpPr txBox="1"/>
          <p:nvPr/>
        </p:nvSpPr>
        <p:spPr>
          <a:xfrm>
            <a:off x="1043725" y="2101704"/>
            <a:ext cx="9573475" cy="3754874"/>
          </a:xfrm>
          <a:prstGeom prst="rect">
            <a:avLst/>
          </a:prstGeom>
          <a:noFill/>
        </p:spPr>
        <p:txBody>
          <a:bodyPr wrap="square" rtlCol="0">
            <a:spAutoFit/>
          </a:bodyPr>
          <a:lstStyle/>
          <a:p>
            <a:r>
              <a:rPr lang="en-US" sz="2400" b="1" dirty="0"/>
              <a:t>NARA</a:t>
            </a:r>
          </a:p>
          <a:p>
            <a:r>
              <a:rPr lang="en-US" sz="2000" dirty="0" err="1"/>
              <a:t>Onaona</a:t>
            </a:r>
            <a:r>
              <a:rPr lang="en-US" sz="2000" dirty="0"/>
              <a:t> </a:t>
            </a:r>
            <a:r>
              <a:rPr lang="en-US" sz="2000" dirty="0" err="1"/>
              <a:t>Guay</a:t>
            </a:r>
            <a:r>
              <a:rPr lang="en-US" sz="2000" dirty="0"/>
              <a:t> </a:t>
            </a:r>
          </a:p>
          <a:p>
            <a:r>
              <a:rPr lang="en-US" sz="2000" dirty="0"/>
              <a:t>Juliette Arai </a:t>
            </a:r>
          </a:p>
          <a:p>
            <a:r>
              <a:rPr lang="en-US" sz="2000" dirty="0"/>
              <a:t>Theresa Fitzgerald</a:t>
            </a:r>
          </a:p>
          <a:p>
            <a:r>
              <a:rPr lang="en-US" sz="2000" dirty="0"/>
              <a:t>Bryan McGraw</a:t>
            </a:r>
          </a:p>
          <a:p>
            <a:endParaRPr lang="en-US" dirty="0"/>
          </a:p>
          <a:p>
            <a:r>
              <a:rPr lang="en-US" sz="2400" b="1" dirty="0"/>
              <a:t>Alabama Dept. of Archives and History</a:t>
            </a:r>
          </a:p>
          <a:p>
            <a:r>
              <a:rPr lang="en-US" sz="2000" dirty="0"/>
              <a:t>Courtney Pinkard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7335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9" cy="159074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1" y="3"/>
            <a:ext cx="11732647"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E6C7214B-21F2-43C4-860E-D638DF17F28A}"/>
              </a:ext>
            </a:extLst>
          </p:cNvPr>
          <p:cNvSpPr>
            <a:spLocks noGrp="1"/>
          </p:cNvSpPr>
          <p:nvPr>
            <p:ph type="title"/>
          </p:nvPr>
        </p:nvSpPr>
        <p:spPr>
          <a:xfrm>
            <a:off x="1371602" y="294541"/>
            <a:ext cx="9895951" cy="1033669"/>
          </a:xfrm>
        </p:spPr>
        <p:txBody>
          <a:bodyPr>
            <a:normAutofit/>
          </a:bodyPr>
          <a:lstStyle/>
          <a:p>
            <a:r>
              <a:rPr lang="en-US" sz="4000" dirty="0">
                <a:solidFill>
                  <a:srgbClr val="FFFFFF"/>
                </a:solidFill>
              </a:rPr>
              <a:t>Questions and Comments</a:t>
            </a:r>
          </a:p>
        </p:txBody>
      </p:sp>
      <p:sp>
        <p:nvSpPr>
          <p:cNvPr id="4" name="Footer Placeholder 3">
            <a:extLst>
              <a:ext uri="{FF2B5EF4-FFF2-40B4-BE49-F238E27FC236}">
                <a16:creationId xmlns:a16="http://schemas.microsoft.com/office/drawing/2014/main" id="{CFB84016-59E6-4D64-AAEF-5726D701163F}"/>
              </a:ext>
            </a:extLst>
          </p:cNvPr>
          <p:cNvSpPr>
            <a:spLocks noGrp="1"/>
          </p:cNvSpPr>
          <p:nvPr>
            <p:ph type="ftr" sz="quarter" idx="11"/>
          </p:nvPr>
        </p:nvSpPr>
        <p:spPr/>
        <p:txBody>
          <a:bodyPr/>
          <a:lstStyle/>
          <a:p>
            <a:pPr defTabSz="914377"/>
            <a:r>
              <a:rPr lang="en-US" dirty="0">
                <a:solidFill>
                  <a:prstClr val="black">
                    <a:tint val="75000"/>
                  </a:prstClr>
                </a:solidFill>
                <a:latin typeface="Calibri" panose="020F0502020204030204"/>
              </a:rPr>
              <a:t>May 6, 2021</a:t>
            </a:r>
          </a:p>
        </p:txBody>
      </p:sp>
      <p:pic>
        <p:nvPicPr>
          <p:cNvPr id="11" name="Picture 5">
            <a:extLst>
              <a:ext uri="{FF2B5EF4-FFF2-40B4-BE49-F238E27FC236}">
                <a16:creationId xmlns:a16="http://schemas.microsoft.com/office/drawing/2014/main" id="{A91BDFB8-B9F3-43EB-8C25-97534FA6C335}"/>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5090223" y="2459116"/>
            <a:ext cx="2286199" cy="34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A drawing of a face&#10;&#10;Description automatically generated">
            <a:extLst>
              <a:ext uri="{FF2B5EF4-FFF2-40B4-BE49-F238E27FC236}">
                <a16:creationId xmlns:a16="http://schemas.microsoft.com/office/drawing/2014/main" id="{8BA9CF78-9E19-4A6A-87F6-AEEEC962B6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1384" y="5350494"/>
            <a:ext cx="1334277" cy="1188421"/>
          </a:xfrm>
          <a:prstGeom prst="rect">
            <a:avLst/>
          </a:prstGeom>
        </p:spPr>
      </p:pic>
      <p:pic>
        <p:nvPicPr>
          <p:cNvPr id="3" name="Picture 2">
            <a:extLst>
              <a:ext uri="{FF2B5EF4-FFF2-40B4-BE49-F238E27FC236}">
                <a16:creationId xmlns:a16="http://schemas.microsoft.com/office/drawing/2014/main" id="{6E699307-D1A9-4A1C-A7AE-6ACF21D24329}"/>
              </a:ext>
            </a:extLst>
          </p:cNvPr>
          <p:cNvPicPr>
            <a:picLocks noChangeAspect="1"/>
          </p:cNvPicPr>
          <p:nvPr/>
        </p:nvPicPr>
        <p:blipFill>
          <a:blip r:embed="rId4"/>
          <a:stretch>
            <a:fillRect/>
          </a:stretch>
        </p:blipFill>
        <p:spPr>
          <a:xfrm>
            <a:off x="78903" y="5350494"/>
            <a:ext cx="2639797" cy="1390008"/>
          </a:xfrm>
          <a:prstGeom prst="rect">
            <a:avLst/>
          </a:prstGeom>
        </p:spPr>
      </p:pic>
    </p:spTree>
    <p:extLst>
      <p:ext uri="{BB962C8B-B14F-4D97-AF65-F5344CB8AC3E}">
        <p14:creationId xmlns:p14="http://schemas.microsoft.com/office/powerpoint/2010/main" val="791112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9" cy="159074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1" y="3"/>
            <a:ext cx="11732647"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371602" y="294541"/>
            <a:ext cx="9895951" cy="1033669"/>
          </a:xfrm>
        </p:spPr>
        <p:txBody>
          <a:bodyPr>
            <a:normAutofit/>
          </a:bodyPr>
          <a:lstStyle/>
          <a:p>
            <a:r>
              <a:rPr lang="en-US" sz="3700" dirty="0">
                <a:solidFill>
                  <a:srgbClr val="FFFFFF"/>
                </a:solidFill>
              </a:rPr>
              <a:t>Upcoming Webinars </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371599" y="1821876"/>
            <a:ext cx="9760528" cy="4745183"/>
          </a:xfrm>
        </p:spPr>
        <p:txBody>
          <a:bodyPr anchor="ctr">
            <a:normAutofit/>
          </a:bodyPr>
          <a:lstStyle/>
          <a:p>
            <a:pPr marL="342891" indent="-342891">
              <a:buFont typeface="Arial"/>
              <a:buChar char="•"/>
            </a:pPr>
            <a:endParaRPr lang="en-US" sz="2400" dirty="0"/>
          </a:p>
          <a:p>
            <a:pPr marL="342891" indent="-342891">
              <a:buFont typeface="Arial"/>
              <a:buChar char="•"/>
            </a:pPr>
            <a:r>
              <a:rPr lang="en-US" sz="2400" dirty="0"/>
              <a:t>May 11</a:t>
            </a:r>
            <a:r>
              <a:rPr lang="en-US" sz="1800" dirty="0"/>
              <a:t>:      SERI webinar – Building a National Finding Aid Network Update</a:t>
            </a:r>
          </a:p>
          <a:p>
            <a:pPr marL="0" indent="0">
              <a:buNone/>
              <a:defRPr/>
            </a:pPr>
            <a:r>
              <a:rPr lang="en-US" sz="1600" dirty="0">
                <a:solidFill>
                  <a:srgbClr val="1F497D"/>
                </a:solidFill>
                <a:latin typeface="Calibri" panose="020F0502020204030204"/>
              </a:rPr>
              <a:t>	For registration information:</a:t>
            </a:r>
            <a:br>
              <a:rPr lang="en-US" sz="1600" dirty="0">
                <a:solidFill>
                  <a:srgbClr val="1F497D"/>
                </a:solidFill>
                <a:latin typeface="Calibri" panose="020F0502020204030204"/>
              </a:rPr>
            </a:br>
            <a:r>
              <a:rPr lang="en-US" sz="1600" dirty="0">
                <a:solidFill>
                  <a:srgbClr val="1F497D"/>
                </a:solidFill>
                <a:latin typeface="Calibri" panose="020F0502020204030204"/>
              </a:rPr>
              <a:t>	 </a:t>
            </a:r>
            <a:r>
              <a:rPr lang="en-US" sz="1600" dirty="0">
                <a:solidFill>
                  <a:prstClr val="black"/>
                </a:solidFill>
                <a:latin typeface="Calibri" panose="020F0502020204030204"/>
                <a:hlinkClick r:id="rId2"/>
              </a:rPr>
              <a:t>https://www.statearchivists.org/programs/state-electronic-records-initiative/seri-webinars/</a:t>
            </a:r>
            <a:endParaRPr lang="en-US" sz="1600" dirty="0">
              <a:solidFill>
                <a:prstClr val="black"/>
              </a:solidFill>
              <a:latin typeface="Calibri" panose="020F0502020204030204"/>
            </a:endParaRPr>
          </a:p>
          <a:p>
            <a:pPr marL="0" indent="0">
              <a:buNone/>
              <a:defRPr/>
            </a:pPr>
            <a:endParaRPr lang="en-US" sz="1600" dirty="0">
              <a:solidFill>
                <a:prstClr val="black"/>
              </a:solidFill>
              <a:latin typeface="Calibri" panose="020F0502020204030204"/>
            </a:endParaRPr>
          </a:p>
          <a:p>
            <a:pPr marL="0" indent="0">
              <a:buNone/>
              <a:defRPr/>
            </a:pPr>
            <a:endParaRPr lang="en-US" sz="1600" dirty="0">
              <a:solidFill>
                <a:prstClr val="black"/>
              </a:solidFill>
              <a:latin typeface="Calibri" panose="020F0502020204030204"/>
            </a:endParaRPr>
          </a:p>
          <a:p>
            <a:pPr marL="342891" marR="0" lvl="0" indent="-342891" algn="l" defTabSz="914377"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May 27</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CoSA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Member Webinar – Conscious Editing</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F497D"/>
                </a:solidFill>
                <a:effectLst/>
                <a:uLnTx/>
                <a:uFillTx/>
                <a:latin typeface="Calibri" panose="020F0502020204030204"/>
                <a:ea typeface="+mn-ea"/>
                <a:cs typeface="+mn-cs"/>
              </a:rPr>
              <a:t>	For registration information: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https://www.statearchivists.org/programs/cosa-webinar-series/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891" indent="-342891">
              <a:buFont typeface="Arial"/>
              <a:buChar char="•"/>
            </a:pPr>
            <a:endParaRPr lang="en-US" sz="1800" dirty="0"/>
          </a:p>
          <a:p>
            <a:pPr marL="342891" indent="-342891">
              <a:buFont typeface="Arial"/>
              <a:buChar char="•"/>
            </a:pPr>
            <a:endParaRPr lang="en-US" sz="1800" dirty="0"/>
          </a:p>
        </p:txBody>
      </p:sp>
      <p:sp>
        <p:nvSpPr>
          <p:cNvPr id="4" name="Footer Placeholder 3">
            <a:extLst>
              <a:ext uri="{FF2B5EF4-FFF2-40B4-BE49-F238E27FC236}">
                <a16:creationId xmlns:a16="http://schemas.microsoft.com/office/drawing/2014/main" id="{4FB35336-2054-4456-BCD1-A07EECA35C28}"/>
              </a:ext>
            </a:extLst>
          </p:cNvPr>
          <p:cNvSpPr>
            <a:spLocks noGrp="1"/>
          </p:cNvSpPr>
          <p:nvPr>
            <p:ph type="ftr" sz="quarter" idx="11"/>
          </p:nvPr>
        </p:nvSpPr>
        <p:spPr/>
        <p:txBody>
          <a:bodyPr/>
          <a:lstStyle/>
          <a:p>
            <a:pPr defTabSz="914377"/>
            <a:r>
              <a:rPr lang="en-US" dirty="0">
                <a:solidFill>
                  <a:prstClr val="black">
                    <a:tint val="75000"/>
                  </a:prstClr>
                </a:solidFill>
                <a:latin typeface="Calibri" panose="020F0502020204030204"/>
              </a:rPr>
              <a:t>May 6, 2021</a:t>
            </a:r>
          </a:p>
        </p:txBody>
      </p:sp>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601" y="1821876"/>
            <a:ext cx="9732819" cy="473825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defTabSz="914377">
              <a:buFont typeface="Arial"/>
              <a:buChar char="•"/>
            </a:pPr>
            <a:endParaRPr lang="en-US" sz="1800" dirty="0">
              <a:solidFill>
                <a:prstClr val="black"/>
              </a:solidFill>
              <a:latin typeface="Calibri" panose="020F0502020204030204"/>
            </a:endParaRPr>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51384" y="5350494"/>
            <a:ext cx="1334277" cy="1188421"/>
          </a:xfrm>
          <a:prstGeom prst="rect">
            <a:avLst/>
          </a:prstGeom>
        </p:spPr>
      </p:pic>
      <p:pic>
        <p:nvPicPr>
          <p:cNvPr id="5" name="Picture 4">
            <a:extLst>
              <a:ext uri="{FF2B5EF4-FFF2-40B4-BE49-F238E27FC236}">
                <a16:creationId xmlns:a16="http://schemas.microsoft.com/office/drawing/2014/main" id="{80EA7A0E-92E0-44D2-8C05-53BD90C9B47D}"/>
              </a:ext>
            </a:extLst>
          </p:cNvPr>
          <p:cNvPicPr>
            <a:picLocks noChangeAspect="1"/>
          </p:cNvPicPr>
          <p:nvPr/>
        </p:nvPicPr>
        <p:blipFill>
          <a:blip r:embed="rId5"/>
          <a:stretch>
            <a:fillRect/>
          </a:stretch>
        </p:blipFill>
        <p:spPr>
          <a:xfrm>
            <a:off x="-3" y="5413994"/>
            <a:ext cx="2639797" cy="1390008"/>
          </a:xfrm>
          <a:prstGeom prst="rect">
            <a:avLst/>
          </a:prstGeom>
        </p:spPr>
      </p:pic>
    </p:spTree>
    <p:extLst>
      <p:ext uri="{BB962C8B-B14F-4D97-AF65-F5344CB8AC3E}">
        <p14:creationId xmlns:p14="http://schemas.microsoft.com/office/powerpoint/2010/main" val="2146998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9" cy="159074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1" y="3"/>
            <a:ext cx="11732647"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371602" y="294541"/>
            <a:ext cx="9895951" cy="1033669"/>
          </a:xfrm>
        </p:spPr>
        <p:txBody>
          <a:bodyPr>
            <a:normAutofit/>
          </a:bodyPr>
          <a:lstStyle/>
          <a:p>
            <a:r>
              <a:rPr lang="en-US" sz="3700" dirty="0">
                <a:solidFill>
                  <a:srgbClr val="FFFFFF"/>
                </a:solidFill>
              </a:rPr>
              <a:t>Contact Us </a:t>
            </a:r>
          </a:p>
        </p:txBody>
      </p:sp>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601" y="1821876"/>
            <a:ext cx="9732819" cy="439738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defTabSz="914377">
              <a:buFont typeface="Arial"/>
              <a:buChar char="•"/>
            </a:pPr>
            <a:endParaRPr lang="en-US" sz="1800" dirty="0">
              <a:solidFill>
                <a:prstClr val="black"/>
              </a:solidFill>
              <a:latin typeface="Calibri" panose="020F0502020204030204"/>
            </a:endParaRPr>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1384" y="5350494"/>
            <a:ext cx="1334277" cy="1188421"/>
          </a:xfrm>
          <a:prstGeom prst="rect">
            <a:avLst/>
          </a:prstGeom>
        </p:spPr>
      </p:pic>
      <p:sp>
        <p:nvSpPr>
          <p:cNvPr id="17" name="Content Placeholder 2">
            <a:extLst>
              <a:ext uri="{FF2B5EF4-FFF2-40B4-BE49-F238E27FC236}">
                <a16:creationId xmlns:a16="http://schemas.microsoft.com/office/drawing/2014/main" id="{10F735B7-2281-48EE-BDC9-29FA8231BED8}"/>
              </a:ext>
            </a:extLst>
          </p:cNvPr>
          <p:cNvSpPr>
            <a:spLocks noGrp="1"/>
          </p:cNvSpPr>
          <p:nvPr>
            <p:ph idx="1"/>
          </p:nvPr>
        </p:nvSpPr>
        <p:spPr>
          <a:xfrm>
            <a:off x="1371602" y="1822452"/>
            <a:ext cx="9759951" cy="4397381"/>
          </a:xfrm>
        </p:spPr>
        <p:txBody>
          <a:bodyPr>
            <a:normAutofit fontScale="32500" lnSpcReduction="20000"/>
          </a:bodyPr>
          <a:lstStyle/>
          <a:p>
            <a:pPr marL="0" indent="0" algn="ctr">
              <a:spcBef>
                <a:spcPts val="0"/>
              </a:spcBef>
              <a:spcAft>
                <a:spcPts val="900"/>
              </a:spcAft>
              <a:buNone/>
            </a:pPr>
            <a:r>
              <a:rPr lang="en-US" sz="6200" dirty="0"/>
              <a:t>CoSA Website</a:t>
            </a:r>
            <a:br>
              <a:rPr lang="en-US" sz="6200" dirty="0"/>
            </a:br>
            <a:r>
              <a:rPr lang="en-US" sz="6200" dirty="0">
                <a:hlinkClick r:id="rId3"/>
              </a:rPr>
              <a:t>http://www.statearchivists.org</a:t>
            </a:r>
            <a:endParaRPr lang="en-US" sz="6200" dirty="0"/>
          </a:p>
          <a:p>
            <a:pPr marL="0" indent="0" algn="ctr">
              <a:spcBef>
                <a:spcPts val="0"/>
              </a:spcBef>
              <a:spcAft>
                <a:spcPts val="900"/>
              </a:spcAft>
              <a:buNone/>
            </a:pPr>
            <a:endParaRPr lang="en-US" sz="6200" dirty="0"/>
          </a:p>
          <a:p>
            <a:pPr marL="0" indent="0" algn="ctr">
              <a:spcBef>
                <a:spcPts val="0"/>
              </a:spcBef>
              <a:spcAft>
                <a:spcPts val="900"/>
              </a:spcAft>
              <a:buNone/>
            </a:pPr>
            <a:r>
              <a:rPr lang="en-US" sz="6200" dirty="0"/>
              <a:t>CoSA Resource Center</a:t>
            </a:r>
            <a:br>
              <a:rPr lang="en-US" sz="6200" dirty="0"/>
            </a:br>
            <a:r>
              <a:rPr lang="en-US" sz="6200" dirty="0">
                <a:hlinkClick r:id="rId4"/>
              </a:rPr>
              <a:t>https://www.statearchivists.org/resource-center/</a:t>
            </a:r>
            <a:endParaRPr lang="en-US" sz="6200" dirty="0"/>
          </a:p>
          <a:p>
            <a:pPr marL="0" indent="0" algn="ctr">
              <a:spcBef>
                <a:spcPts val="0"/>
              </a:spcBef>
              <a:spcAft>
                <a:spcPts val="900"/>
              </a:spcAft>
              <a:buNone/>
            </a:pPr>
            <a:endParaRPr lang="en-US" sz="6200" dirty="0"/>
          </a:p>
          <a:p>
            <a:pPr marL="0" indent="0" algn="ctr">
              <a:buNone/>
            </a:pPr>
            <a:r>
              <a:rPr lang="en-US" sz="6200" dirty="0"/>
              <a:t>CoSA Twitter Handle</a:t>
            </a:r>
            <a:br>
              <a:rPr lang="en-US" sz="6200" dirty="0"/>
            </a:br>
            <a:r>
              <a:rPr lang="en-US" sz="6200" dirty="0"/>
              <a:t>@StateArchivists</a:t>
            </a:r>
          </a:p>
          <a:p>
            <a:pPr marL="0" indent="0">
              <a:buNone/>
            </a:pPr>
            <a:endParaRPr lang="en-US" sz="6200" b="1" dirty="0">
              <a:solidFill>
                <a:srgbClr val="222222"/>
              </a:solidFill>
              <a:ea typeface="Calibri" panose="020F0502020204030204" pitchFamily="34" charset="0"/>
              <a:cs typeface="Times New Roman" panose="02020603050405020304" pitchFamily="18" charset="0"/>
            </a:endParaRPr>
          </a:p>
          <a:p>
            <a:pPr marL="0" indent="0" algn="ctr">
              <a:buNone/>
            </a:pPr>
            <a:r>
              <a:rPr lang="en-US" sz="6200" dirty="0"/>
              <a:t>CoSA Facebook Page</a:t>
            </a:r>
            <a:br>
              <a:rPr lang="en-US" sz="6200" dirty="0"/>
            </a:br>
            <a:r>
              <a:rPr lang="en-US" sz="6200" dirty="0">
                <a:hlinkClick r:id="rId5"/>
              </a:rPr>
              <a:t>www.facebook.com/CouncilOfStateArchivists</a:t>
            </a:r>
            <a:endParaRPr lang="en-US" sz="6200" dirty="0"/>
          </a:p>
          <a:p>
            <a:pPr algn="ctr"/>
            <a:endParaRPr lang="en-US" sz="6200" dirty="0"/>
          </a:p>
          <a:p>
            <a:pPr marL="0" indent="0" algn="ctr">
              <a:buNone/>
            </a:pPr>
            <a:r>
              <a:rPr lang="en-US" sz="6200" dirty="0"/>
              <a:t>CoSA You Tube </a:t>
            </a:r>
            <a:br>
              <a:rPr lang="en-US" sz="6200" dirty="0"/>
            </a:br>
            <a:r>
              <a:rPr lang="en-US" sz="6200" dirty="0">
                <a:hlinkClick r:id="rId6"/>
              </a:rPr>
              <a:t>https://www.youtube.com/user/StateArchivists/</a:t>
            </a:r>
            <a:endParaRPr lang="en-US" sz="6200" dirty="0"/>
          </a:p>
          <a:p>
            <a:pPr marL="0" indent="0">
              <a:buNone/>
            </a:pPr>
            <a:endParaRPr lang="en-US" sz="6200" b="1" dirty="0">
              <a:solidFill>
                <a:srgbClr val="222222"/>
              </a:solidFill>
              <a:ea typeface="Calibri" panose="020F0502020204030204" pitchFamily="34" charset="0"/>
              <a:cs typeface="Times New Roman" panose="02020603050405020304" pitchFamily="18" charset="0"/>
            </a:endParaRPr>
          </a:p>
          <a:p>
            <a:endParaRPr lang="en-US" sz="6200" dirty="0"/>
          </a:p>
        </p:txBody>
      </p:sp>
      <p:pic>
        <p:nvPicPr>
          <p:cNvPr id="3" name="Picture 2">
            <a:extLst>
              <a:ext uri="{FF2B5EF4-FFF2-40B4-BE49-F238E27FC236}">
                <a16:creationId xmlns:a16="http://schemas.microsoft.com/office/drawing/2014/main" id="{A9A83EC4-D454-4A1D-8F58-73981699A58A}"/>
              </a:ext>
            </a:extLst>
          </p:cNvPr>
          <p:cNvPicPr>
            <a:picLocks noChangeAspect="1"/>
          </p:cNvPicPr>
          <p:nvPr/>
        </p:nvPicPr>
        <p:blipFill>
          <a:blip r:embed="rId7"/>
          <a:stretch>
            <a:fillRect/>
          </a:stretch>
        </p:blipFill>
        <p:spPr>
          <a:xfrm>
            <a:off x="-3" y="5599258"/>
            <a:ext cx="2639797" cy="1390008"/>
          </a:xfrm>
          <a:prstGeom prst="rect">
            <a:avLst/>
          </a:prstGeom>
        </p:spPr>
      </p:pic>
    </p:spTree>
    <p:extLst>
      <p:ext uri="{BB962C8B-B14F-4D97-AF65-F5344CB8AC3E}">
        <p14:creationId xmlns:p14="http://schemas.microsoft.com/office/powerpoint/2010/main" val="1198431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9" cy="159074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1" y="3"/>
            <a:ext cx="11732647"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371602" y="294541"/>
            <a:ext cx="9895951" cy="1033669"/>
          </a:xfrm>
        </p:spPr>
        <p:txBody>
          <a:bodyPr>
            <a:normAutofit/>
          </a:bodyPr>
          <a:lstStyle/>
          <a:p>
            <a:r>
              <a:rPr lang="en-US" sz="3700" dirty="0">
                <a:solidFill>
                  <a:srgbClr val="FFFFFF"/>
                </a:solidFill>
              </a:rPr>
              <a:t>Contact Us </a:t>
            </a:r>
          </a:p>
        </p:txBody>
      </p:sp>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601" y="1821876"/>
            <a:ext cx="9732819" cy="439738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defTabSz="914377">
              <a:buFont typeface="Arial"/>
              <a:buChar char="•"/>
            </a:pPr>
            <a:endParaRPr lang="en-US" sz="1800" dirty="0">
              <a:solidFill>
                <a:prstClr val="black"/>
              </a:solidFill>
              <a:latin typeface="Calibri" panose="020F0502020204030204"/>
            </a:endParaRPr>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1384" y="5350494"/>
            <a:ext cx="1334277" cy="1188421"/>
          </a:xfrm>
          <a:prstGeom prst="rect">
            <a:avLst/>
          </a:prstGeom>
        </p:spPr>
      </p:pic>
      <p:sp>
        <p:nvSpPr>
          <p:cNvPr id="9" name="Content Placeholder 8">
            <a:extLst>
              <a:ext uri="{FF2B5EF4-FFF2-40B4-BE49-F238E27FC236}">
                <a16:creationId xmlns:a16="http://schemas.microsoft.com/office/drawing/2014/main" id="{5D5F7D36-34BE-409B-9982-04F4ADB30F1C}"/>
              </a:ext>
            </a:extLst>
          </p:cNvPr>
          <p:cNvSpPr>
            <a:spLocks noGrp="1"/>
          </p:cNvSpPr>
          <p:nvPr>
            <p:ph idx="1"/>
          </p:nvPr>
        </p:nvSpPr>
        <p:spPr/>
        <p:txBody>
          <a:bodyPr>
            <a:normAutofit lnSpcReduction="10000"/>
          </a:bodyPr>
          <a:lstStyle/>
          <a:p>
            <a:pPr marL="0" indent="0" algn="ctr">
              <a:buNone/>
            </a:pPr>
            <a:r>
              <a:rPr lang="en-US" sz="2400" dirty="0"/>
              <a:t>NARA Website</a:t>
            </a:r>
            <a:br>
              <a:rPr lang="en-US" dirty="0"/>
            </a:br>
            <a:r>
              <a:rPr lang="en-US" sz="2000" b="0" dirty="0">
                <a:hlinkClick r:id="rId3"/>
              </a:rPr>
              <a:t>http://archives.gov</a:t>
            </a:r>
            <a:endParaRPr lang="en-US" sz="2000" b="0" dirty="0"/>
          </a:p>
          <a:p>
            <a:pPr marL="0" indent="0" algn="ctr">
              <a:buNone/>
            </a:pPr>
            <a:endParaRPr lang="en-US" dirty="0"/>
          </a:p>
          <a:p>
            <a:pPr marL="0" indent="0" algn="ctr">
              <a:buNone/>
            </a:pPr>
            <a:r>
              <a:rPr lang="en-US" sz="2400" dirty="0"/>
              <a:t>NARA Twitter Handle:</a:t>
            </a:r>
            <a:br>
              <a:rPr lang="en-US" sz="2400" b="0" dirty="0"/>
            </a:br>
            <a:r>
              <a:rPr lang="en-US" sz="2000" b="0" dirty="0"/>
              <a:t>@USNatArchives</a:t>
            </a:r>
          </a:p>
          <a:p>
            <a:pPr marL="0" indent="0" algn="ctr">
              <a:buNone/>
            </a:pPr>
            <a:endParaRPr lang="en-US" dirty="0"/>
          </a:p>
          <a:p>
            <a:pPr marL="0" indent="0" algn="ctr">
              <a:buNone/>
            </a:pPr>
            <a:r>
              <a:rPr lang="en-US" sz="2400" dirty="0"/>
              <a:t>NARA Facebook Page:</a:t>
            </a:r>
            <a:br>
              <a:rPr lang="en-US" sz="2400" dirty="0"/>
            </a:br>
            <a:r>
              <a:rPr lang="en-US" sz="2000" b="0" dirty="0">
                <a:hlinkClick r:id="rId4"/>
              </a:rPr>
              <a:t>www.facebook.com/usnationalarchives</a:t>
            </a:r>
            <a:endParaRPr lang="en-US" sz="2000" b="0" dirty="0"/>
          </a:p>
          <a:p>
            <a:pPr marL="0" indent="0" algn="ctr">
              <a:buNone/>
            </a:pPr>
            <a:endParaRPr lang="en-US" sz="1600" b="0" dirty="0"/>
          </a:p>
          <a:p>
            <a:pPr marL="0" indent="0" algn="ctr">
              <a:buNone/>
            </a:pPr>
            <a:r>
              <a:rPr lang="en-US" sz="2400" dirty="0"/>
              <a:t>NARA Social Media Directory</a:t>
            </a:r>
          </a:p>
          <a:p>
            <a:pPr marL="0" indent="0" algn="ctr">
              <a:buNone/>
            </a:pPr>
            <a:r>
              <a:rPr lang="en-US" sz="2000" b="0" dirty="0">
                <a:hlinkClick r:id="rId5"/>
              </a:rPr>
              <a:t>http://www.archives.gov/social-media</a:t>
            </a:r>
            <a:endParaRPr lang="en-US" sz="2000" b="0" dirty="0"/>
          </a:p>
          <a:p>
            <a:endParaRPr lang="en-US" dirty="0"/>
          </a:p>
        </p:txBody>
      </p:sp>
      <p:pic>
        <p:nvPicPr>
          <p:cNvPr id="18" name="Picture 17">
            <a:extLst>
              <a:ext uri="{FF2B5EF4-FFF2-40B4-BE49-F238E27FC236}">
                <a16:creationId xmlns:a16="http://schemas.microsoft.com/office/drawing/2014/main" id="{F5C2BA5D-21FC-4143-A4C4-528FE0E978E4}"/>
              </a:ext>
            </a:extLst>
          </p:cNvPr>
          <p:cNvPicPr>
            <a:picLocks noChangeAspect="1"/>
          </p:cNvPicPr>
          <p:nvPr/>
        </p:nvPicPr>
        <p:blipFill>
          <a:blip r:embed="rId6"/>
          <a:stretch>
            <a:fillRect/>
          </a:stretch>
        </p:blipFill>
        <p:spPr>
          <a:xfrm>
            <a:off x="-3" y="5580212"/>
            <a:ext cx="2639797" cy="1390008"/>
          </a:xfrm>
          <a:prstGeom prst="rect">
            <a:avLst/>
          </a:prstGeom>
        </p:spPr>
      </p:pic>
    </p:spTree>
    <p:extLst>
      <p:ext uri="{BB962C8B-B14F-4D97-AF65-F5344CB8AC3E}">
        <p14:creationId xmlns:p14="http://schemas.microsoft.com/office/powerpoint/2010/main" val="1619500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9" cy="159074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1" y="3"/>
            <a:ext cx="11732647"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371602" y="294541"/>
            <a:ext cx="9895951" cy="1033669"/>
          </a:xfrm>
        </p:spPr>
        <p:txBody>
          <a:bodyPr>
            <a:normAutofit/>
          </a:bodyPr>
          <a:lstStyle/>
          <a:p>
            <a:r>
              <a:rPr lang="en-US" sz="3700" dirty="0">
                <a:solidFill>
                  <a:srgbClr val="FFFFFF"/>
                </a:solidFill>
              </a:rPr>
              <a:t>Webinar Evaluation</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371599" y="1821876"/>
            <a:ext cx="9760528" cy="4745183"/>
          </a:xfrm>
        </p:spPr>
        <p:txBody>
          <a:bodyPr anchor="ctr">
            <a:normAutofit/>
          </a:bodyPr>
          <a:lstStyle/>
          <a:p>
            <a:pPr algn="ctr">
              <a:lnSpc>
                <a:spcPct val="150000"/>
              </a:lnSpc>
            </a:pPr>
            <a:r>
              <a:rPr lang="en-US" sz="1800" dirty="0"/>
              <a:t>We really do appreciate your feedback!</a:t>
            </a:r>
          </a:p>
          <a:p>
            <a:pPr algn="ctr">
              <a:lnSpc>
                <a:spcPct val="150000"/>
              </a:lnSpc>
            </a:pPr>
            <a:endParaRPr lang="en-US" sz="1800" dirty="0"/>
          </a:p>
          <a:p>
            <a:pPr algn="ctr">
              <a:lnSpc>
                <a:spcPct val="150000"/>
              </a:lnSpc>
            </a:pPr>
            <a:endParaRPr lang="en-US" sz="1800" dirty="0"/>
          </a:p>
          <a:p>
            <a:pPr algn="ctr">
              <a:lnSpc>
                <a:spcPct val="150000"/>
              </a:lnSpc>
            </a:pPr>
            <a:endParaRPr lang="en-US" sz="1800" dirty="0"/>
          </a:p>
          <a:p>
            <a:pPr algn="ctr">
              <a:lnSpc>
                <a:spcPct val="150000"/>
              </a:lnSpc>
            </a:pPr>
            <a:r>
              <a:rPr lang="en-US" sz="1800" dirty="0"/>
              <a:t>When you exit the webinar, you will automatically be taken to an online webinar evaluation. Please take a couple minutes to complete the survey and help us plan future webinars.</a:t>
            </a:r>
          </a:p>
          <a:p>
            <a:pPr marL="342891" indent="-342891">
              <a:buFont typeface="Arial"/>
              <a:buChar char="•"/>
            </a:pPr>
            <a:endParaRPr lang="en-US" sz="1800" dirty="0"/>
          </a:p>
        </p:txBody>
      </p:sp>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5204"/>
            <a:ext cx="9732819" cy="473825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defTabSz="914377">
              <a:buFont typeface="Arial"/>
              <a:buChar char="•"/>
            </a:pPr>
            <a:endParaRPr lang="en-US" sz="1800" dirty="0">
              <a:solidFill>
                <a:prstClr val="black"/>
              </a:solidFill>
              <a:latin typeface="Calibri" panose="020F0502020204030204"/>
            </a:endParaRPr>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1384" y="5350494"/>
            <a:ext cx="1334277" cy="1188421"/>
          </a:xfrm>
          <a:prstGeom prst="rect">
            <a:avLst/>
          </a:prstGeom>
        </p:spPr>
      </p:pic>
      <p:pic>
        <p:nvPicPr>
          <p:cNvPr id="17" name="Picture 16">
            <a:extLst>
              <a:ext uri="{FF2B5EF4-FFF2-40B4-BE49-F238E27FC236}">
                <a16:creationId xmlns:a16="http://schemas.microsoft.com/office/drawing/2014/main" id="{36F62928-CA87-4843-B3C3-6F798E266DF9}"/>
              </a:ext>
            </a:extLst>
          </p:cNvPr>
          <p:cNvPicPr>
            <a:picLocks noChangeAspect="1"/>
          </p:cNvPicPr>
          <p:nvPr/>
        </p:nvPicPr>
        <p:blipFill>
          <a:blip r:embed="rId3"/>
          <a:stretch>
            <a:fillRect/>
          </a:stretch>
        </p:blipFill>
        <p:spPr>
          <a:xfrm>
            <a:off x="5024438" y="3176796"/>
            <a:ext cx="2143125" cy="1200151"/>
          </a:xfrm>
          <a:prstGeom prst="rect">
            <a:avLst/>
          </a:prstGeom>
        </p:spPr>
      </p:pic>
      <p:pic>
        <p:nvPicPr>
          <p:cNvPr id="4" name="Picture 3">
            <a:extLst>
              <a:ext uri="{FF2B5EF4-FFF2-40B4-BE49-F238E27FC236}">
                <a16:creationId xmlns:a16="http://schemas.microsoft.com/office/drawing/2014/main" id="{0F8D0A0C-2673-4A6A-9813-9C64AF74403E}"/>
              </a:ext>
            </a:extLst>
          </p:cNvPr>
          <p:cNvPicPr>
            <a:picLocks noChangeAspect="1"/>
          </p:cNvPicPr>
          <p:nvPr/>
        </p:nvPicPr>
        <p:blipFill>
          <a:blip r:embed="rId4"/>
          <a:stretch>
            <a:fillRect/>
          </a:stretch>
        </p:blipFill>
        <p:spPr>
          <a:xfrm>
            <a:off x="-3" y="5580212"/>
            <a:ext cx="2639797" cy="1390008"/>
          </a:xfrm>
          <a:prstGeom prst="rect">
            <a:avLst/>
          </a:prstGeom>
        </p:spPr>
      </p:pic>
    </p:spTree>
    <p:extLst>
      <p:ext uri="{BB962C8B-B14F-4D97-AF65-F5344CB8AC3E}">
        <p14:creationId xmlns:p14="http://schemas.microsoft.com/office/powerpoint/2010/main" val="647501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
        <p:cNvGrpSpPr/>
        <p:nvPr/>
      </p:nvGrpSpPr>
      <p:grpSpPr>
        <a:xfrm>
          <a:off x="0" y="0"/>
          <a:ext cx="0" cy="0"/>
          <a:chOff x="0" y="0"/>
          <a:chExt cx="0" cy="0"/>
        </a:xfrm>
      </p:grpSpPr>
      <p:sp>
        <p:nvSpPr>
          <p:cNvPr id="22" name="Google Shape;22;p6"/>
          <p:cNvSpPr txBox="1"/>
          <p:nvPr/>
        </p:nvSpPr>
        <p:spPr>
          <a:xfrm>
            <a:off x="995400" y="2805900"/>
            <a:ext cx="10201200" cy="29020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buSzPts val="1100"/>
            </a:pPr>
            <a:r>
              <a:rPr lang="en" sz="4000" kern="0">
                <a:solidFill>
                  <a:srgbClr val="000000"/>
                </a:solidFill>
                <a:latin typeface="Merriweather"/>
                <a:ea typeface="Merriweather"/>
                <a:cs typeface="Merriweather"/>
                <a:sym typeface="Merriweather"/>
              </a:rPr>
              <a:t>NARA Reference in a COVID World</a:t>
            </a:r>
            <a:endParaRPr sz="3200" kern="0">
              <a:solidFill>
                <a:srgbClr val="000000"/>
              </a:solidFill>
              <a:latin typeface="Merriweather"/>
              <a:ea typeface="Merriweather"/>
              <a:cs typeface="Merriweather"/>
              <a:sym typeface="Merriweather"/>
            </a:endParaRPr>
          </a:p>
          <a:p>
            <a:pPr algn="ctr" defTabSz="1219170">
              <a:lnSpc>
                <a:spcPct val="115000"/>
              </a:lnSpc>
              <a:spcBef>
                <a:spcPts val="400"/>
              </a:spcBef>
              <a:buClr>
                <a:srgbClr val="000000"/>
              </a:buClr>
            </a:pPr>
            <a:endParaRPr sz="3200" kern="0">
              <a:solidFill>
                <a:srgbClr val="000000"/>
              </a:solidFill>
              <a:latin typeface="Merriweather Light"/>
              <a:ea typeface="Merriweather Light"/>
              <a:cs typeface="Merriweather Light"/>
              <a:sym typeface="Merriweather Light"/>
            </a:endParaRPr>
          </a:p>
          <a:p>
            <a:pPr algn="ctr" defTabSz="1219170">
              <a:lnSpc>
                <a:spcPct val="115000"/>
              </a:lnSpc>
              <a:spcBef>
                <a:spcPts val="400"/>
              </a:spcBef>
              <a:buClr>
                <a:srgbClr val="000000"/>
              </a:buClr>
            </a:pPr>
            <a:r>
              <a:rPr lang="en" sz="1867" kern="0">
                <a:solidFill>
                  <a:srgbClr val="000000"/>
                </a:solidFill>
                <a:latin typeface="Merriweather Light"/>
                <a:ea typeface="Merriweather Light"/>
                <a:cs typeface="Merriweather Light"/>
                <a:sym typeface="Merriweather Light"/>
              </a:rPr>
              <a:t>May 6, 2020</a:t>
            </a:r>
            <a:endParaRPr sz="1867" kern="0">
              <a:solidFill>
                <a:srgbClr val="000000"/>
              </a:solidFill>
              <a:latin typeface="Merriweather Light"/>
              <a:ea typeface="Merriweather Light"/>
              <a:cs typeface="Merriweather Light"/>
              <a:sym typeface="Merriweather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7" name="Google Shape;27;p7"/>
          <p:cNvSpPr txBox="1"/>
          <p:nvPr/>
        </p:nvSpPr>
        <p:spPr>
          <a:xfrm>
            <a:off x="226800" y="1265367"/>
            <a:ext cx="11738400" cy="46208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buSzPts val="1100"/>
            </a:pPr>
            <a:r>
              <a:rPr lang="en" sz="1467" b="1" kern="0">
                <a:solidFill>
                  <a:srgbClr val="000000"/>
                </a:solidFill>
                <a:highlight>
                  <a:srgbClr val="FFFFFF"/>
                </a:highlight>
                <a:latin typeface="Arial"/>
                <a:cs typeface="Arial"/>
                <a:sym typeface="Arial"/>
              </a:rPr>
              <a:t>Onaona Guay</a:t>
            </a:r>
            <a:endParaRPr sz="1467" b="1"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r>
              <a:rPr lang="en" sz="1467" kern="0">
                <a:solidFill>
                  <a:srgbClr val="000000"/>
                </a:solidFill>
                <a:highlight>
                  <a:srgbClr val="FFFFFF"/>
                </a:highlight>
                <a:latin typeface="Arial"/>
                <a:cs typeface="Arial"/>
                <a:sym typeface="Arial"/>
              </a:rPr>
              <a:t>Section Chief, Archives 2 Reference Branch, National Archives at College Park</a:t>
            </a:r>
            <a:endParaRPr sz="1467"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r>
              <a:rPr lang="en" sz="1467" kern="0">
                <a:solidFill>
                  <a:srgbClr val="000000"/>
                </a:solidFill>
                <a:highlight>
                  <a:srgbClr val="FFFFFF"/>
                </a:highlight>
                <a:latin typeface="Arial"/>
                <a:cs typeface="Arial"/>
                <a:sym typeface="Arial"/>
              </a:rPr>
              <a:t>National Archives and Records Administration</a:t>
            </a:r>
            <a:endParaRPr sz="1467"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r>
              <a:rPr lang="en" sz="1467" i="1" kern="0">
                <a:solidFill>
                  <a:srgbClr val="000000"/>
                </a:solidFill>
                <a:highlight>
                  <a:srgbClr val="FFFFFF"/>
                </a:highlight>
                <a:latin typeface="Arial"/>
                <a:cs typeface="Arial"/>
                <a:sym typeface="Arial"/>
              </a:rPr>
              <a:t>Reference Services at Archives 2 and History Hub</a:t>
            </a:r>
            <a:endParaRPr sz="1467" i="1"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endParaRPr sz="1467"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r>
              <a:rPr lang="en" sz="1467" b="1" kern="0">
                <a:solidFill>
                  <a:srgbClr val="000000"/>
                </a:solidFill>
                <a:highlight>
                  <a:srgbClr val="FFFFFF"/>
                </a:highlight>
                <a:latin typeface="Arial"/>
                <a:cs typeface="Arial"/>
                <a:sym typeface="Arial"/>
              </a:rPr>
              <a:t>Juliette Arai</a:t>
            </a:r>
            <a:endParaRPr sz="1467" b="1"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r>
              <a:rPr lang="en" sz="1467" kern="0">
                <a:solidFill>
                  <a:srgbClr val="000000"/>
                </a:solidFill>
                <a:highlight>
                  <a:srgbClr val="FFFFFF"/>
                </a:highlight>
                <a:latin typeface="Arial"/>
                <a:cs typeface="Arial"/>
                <a:sym typeface="Arial"/>
              </a:rPr>
              <a:t>Chief, Archives 1 Reference Branch, National Archives at Washington, DC</a:t>
            </a:r>
            <a:endParaRPr sz="1467"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r>
              <a:rPr lang="en" sz="1467" kern="0">
                <a:solidFill>
                  <a:srgbClr val="000000"/>
                </a:solidFill>
                <a:highlight>
                  <a:srgbClr val="FFFFFF"/>
                </a:highlight>
                <a:latin typeface="Arial"/>
                <a:cs typeface="Arial"/>
                <a:sym typeface="Arial"/>
              </a:rPr>
              <a:t>National Archives and Records Administration</a:t>
            </a:r>
            <a:endParaRPr sz="1467"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r>
              <a:rPr lang="en" sz="1467" i="1" kern="0">
                <a:solidFill>
                  <a:srgbClr val="000000"/>
                </a:solidFill>
                <a:highlight>
                  <a:srgbClr val="FFFFFF"/>
                </a:highlight>
                <a:latin typeface="Arial"/>
                <a:cs typeface="Arial"/>
                <a:sym typeface="Arial"/>
              </a:rPr>
              <a:t>Reference Services at Archives 1</a:t>
            </a:r>
            <a:endParaRPr sz="1467"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endParaRPr sz="1467"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r>
              <a:rPr lang="en" sz="1467" b="1" kern="0">
                <a:solidFill>
                  <a:srgbClr val="000000"/>
                </a:solidFill>
                <a:highlight>
                  <a:srgbClr val="FFFFFF"/>
                </a:highlight>
                <a:latin typeface="Arial"/>
                <a:cs typeface="Arial"/>
                <a:sym typeface="Arial"/>
              </a:rPr>
              <a:t>Theresa Fitzgerald</a:t>
            </a:r>
            <a:endParaRPr sz="1467" b="1"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r>
              <a:rPr lang="en" sz="1467" kern="0">
                <a:solidFill>
                  <a:srgbClr val="000000"/>
                </a:solidFill>
                <a:highlight>
                  <a:srgbClr val="FFFFFF"/>
                </a:highlight>
                <a:latin typeface="Arial"/>
                <a:cs typeface="Arial"/>
                <a:sym typeface="Arial"/>
              </a:rPr>
              <a:t>Director, National Archives at St. Louis</a:t>
            </a:r>
            <a:endParaRPr sz="1467"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r>
              <a:rPr lang="en" sz="1467" kern="0">
                <a:solidFill>
                  <a:srgbClr val="000000"/>
                </a:solidFill>
                <a:highlight>
                  <a:srgbClr val="FFFFFF"/>
                </a:highlight>
                <a:latin typeface="Arial"/>
                <a:cs typeface="Arial"/>
                <a:sym typeface="Arial"/>
              </a:rPr>
              <a:t>National Archives and Records Administration</a:t>
            </a:r>
            <a:endParaRPr sz="1467"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r>
              <a:rPr lang="en" sz="1467" i="1" kern="0">
                <a:solidFill>
                  <a:srgbClr val="000000"/>
                </a:solidFill>
                <a:highlight>
                  <a:srgbClr val="FFFFFF"/>
                </a:highlight>
                <a:latin typeface="Arial"/>
                <a:cs typeface="Arial"/>
                <a:sym typeface="Arial"/>
              </a:rPr>
              <a:t>Off-site Reference in St. Louis (NPRC &amp; National Archives at St. Louis)</a:t>
            </a:r>
            <a:endParaRPr sz="1467" i="1"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endParaRPr sz="1467" kern="0">
              <a:solidFill>
                <a:srgbClr val="000000"/>
              </a:solidFill>
              <a:highlight>
                <a:srgbClr val="FFFFFF"/>
              </a:highlight>
              <a:latin typeface="Arial"/>
              <a:cs typeface="Arial"/>
              <a:sym typeface="Arial"/>
            </a:endParaRPr>
          </a:p>
          <a:p>
            <a:pPr algn="ctr" defTabSz="1219170">
              <a:lnSpc>
                <a:spcPct val="115000"/>
              </a:lnSpc>
              <a:buClr>
                <a:srgbClr val="000000"/>
              </a:buClr>
              <a:buSzPts val="1100"/>
            </a:pPr>
            <a:r>
              <a:rPr lang="en" sz="1467" b="1" kern="0">
                <a:solidFill>
                  <a:srgbClr val="000000"/>
                </a:solidFill>
                <a:highlight>
                  <a:srgbClr val="FFFFFF"/>
                </a:highlight>
                <a:latin typeface="Arial"/>
                <a:cs typeface="Arial"/>
                <a:sym typeface="Arial"/>
              </a:rPr>
              <a:t>Bryan McGraw</a:t>
            </a:r>
            <a:endParaRPr sz="1467" b="1" kern="0">
              <a:solidFill>
                <a:srgbClr val="000000"/>
              </a:solidFill>
              <a:highlight>
                <a:srgbClr val="FFFFFF"/>
              </a:highlight>
              <a:latin typeface="Arial"/>
              <a:cs typeface="Arial"/>
              <a:sym typeface="Arial"/>
            </a:endParaRPr>
          </a:p>
          <a:p>
            <a:pPr algn="ctr" defTabSz="1219170">
              <a:lnSpc>
                <a:spcPct val="115000"/>
              </a:lnSpc>
              <a:buClr>
                <a:srgbClr val="000000"/>
              </a:buClr>
            </a:pPr>
            <a:r>
              <a:rPr lang="en" sz="1467" kern="0">
                <a:solidFill>
                  <a:srgbClr val="000000"/>
                </a:solidFill>
                <a:highlight>
                  <a:srgbClr val="FFFFFF"/>
                </a:highlight>
                <a:latin typeface="Arial"/>
                <a:cs typeface="Arial"/>
                <a:sym typeface="Arial"/>
              </a:rPr>
              <a:t>Director, Personnel Records Division, National Archives and Records Administration</a:t>
            </a:r>
            <a:endParaRPr sz="1467" kern="0">
              <a:solidFill>
                <a:srgbClr val="000000"/>
              </a:solidFill>
              <a:highlight>
                <a:srgbClr val="FFFFFF"/>
              </a:highlight>
              <a:latin typeface="Arial"/>
              <a:cs typeface="Arial"/>
              <a:sym typeface="Arial"/>
            </a:endParaRPr>
          </a:p>
          <a:p>
            <a:pPr algn="ctr" defTabSz="1219170">
              <a:lnSpc>
                <a:spcPct val="115000"/>
              </a:lnSpc>
              <a:buClr>
                <a:srgbClr val="000000"/>
              </a:buClr>
            </a:pPr>
            <a:r>
              <a:rPr lang="en" sz="1467" i="1" kern="0">
                <a:solidFill>
                  <a:srgbClr val="000000"/>
                </a:solidFill>
                <a:highlight>
                  <a:srgbClr val="FFFFFF"/>
                </a:highlight>
                <a:latin typeface="Arial"/>
                <a:cs typeface="Arial"/>
                <a:sym typeface="Arial"/>
              </a:rPr>
              <a:t>On-site Reference in St. Louis &amp; Reference in NARA Field Units</a:t>
            </a:r>
            <a:endParaRPr sz="1467" i="1" kern="0">
              <a:solidFill>
                <a:srgbClr val="000000"/>
              </a:solidFill>
              <a:highlight>
                <a:srgbClr val="FFFFFF"/>
              </a:highlight>
              <a:latin typeface="Arial"/>
              <a:cs typeface="Arial"/>
              <a:sym typeface="Arial"/>
            </a:endParaRPr>
          </a:p>
          <a:p>
            <a:pPr algn="ctr" defTabSz="1219170">
              <a:lnSpc>
                <a:spcPct val="115000"/>
              </a:lnSpc>
              <a:buClr>
                <a:srgbClr val="000000"/>
              </a:buClr>
            </a:pPr>
            <a:endParaRPr sz="1867" kern="0">
              <a:solidFill>
                <a:srgbClr val="000000"/>
              </a:solidFill>
              <a:latin typeface="Merriweather"/>
              <a:ea typeface="Merriweather"/>
              <a:cs typeface="Merriweather"/>
              <a:sym typeface="Merriweath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
        <p:nvSpPr>
          <p:cNvPr id="32" name="Google Shape;32;p8"/>
          <p:cNvSpPr txBox="1"/>
          <p:nvPr/>
        </p:nvSpPr>
        <p:spPr>
          <a:xfrm>
            <a:off x="226800" y="1472133"/>
            <a:ext cx="11738400" cy="44376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pPr>
            <a:endParaRPr sz="1867" kern="0">
              <a:solidFill>
                <a:srgbClr val="000000"/>
              </a:solidFill>
              <a:latin typeface="Merriweather"/>
              <a:ea typeface="Merriweather"/>
              <a:cs typeface="Merriweather"/>
              <a:sym typeface="Merriweather"/>
            </a:endParaRPr>
          </a:p>
        </p:txBody>
      </p:sp>
      <p:pic>
        <p:nvPicPr>
          <p:cNvPr id="33" name="Google Shape;33;p8" descr="usa3b.png"/>
          <p:cNvPicPr preferRelativeResize="0"/>
          <p:nvPr/>
        </p:nvPicPr>
        <p:blipFill rotWithShape="1">
          <a:blip r:embed="rId3">
            <a:alphaModFix/>
          </a:blip>
          <a:srcRect t="20185"/>
          <a:stretch/>
        </p:blipFill>
        <p:spPr>
          <a:xfrm>
            <a:off x="3242167" y="2065100"/>
            <a:ext cx="5856000" cy="3674400"/>
          </a:xfrm>
          <a:prstGeom prst="rect">
            <a:avLst/>
          </a:prstGeom>
          <a:noFill/>
          <a:ln>
            <a:noFill/>
          </a:ln>
        </p:spPr>
      </p:pic>
      <p:sp>
        <p:nvSpPr>
          <p:cNvPr id="34" name="Google Shape;34;p8"/>
          <p:cNvSpPr txBox="1"/>
          <p:nvPr/>
        </p:nvSpPr>
        <p:spPr>
          <a:xfrm>
            <a:off x="332200" y="1887833"/>
            <a:ext cx="2989600" cy="453575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467" kern="0">
                <a:solidFill>
                  <a:srgbClr val="000000"/>
                </a:solidFill>
                <a:latin typeface="Arial"/>
                <a:cs typeface="Arial"/>
                <a:sym typeface="Arial"/>
              </a:rPr>
              <a:t>National Archives at Boston </a:t>
            </a:r>
            <a:endParaRPr sz="1467" kern="0">
              <a:solidFill>
                <a:srgbClr val="000000"/>
              </a:solidFill>
              <a:latin typeface="Arial"/>
              <a:cs typeface="Arial"/>
              <a:sym typeface="Arial"/>
            </a:endParaRPr>
          </a:p>
          <a:p>
            <a:pPr defTabSz="1219170">
              <a:buClr>
                <a:srgbClr val="000000"/>
              </a:buClr>
              <a:buSzPts val="1100"/>
            </a:pPr>
            <a:br>
              <a:rPr lang="en" sz="1467" kern="0">
                <a:solidFill>
                  <a:srgbClr val="000000"/>
                </a:solidFill>
                <a:latin typeface="Arial"/>
                <a:cs typeface="Arial"/>
                <a:sym typeface="Arial"/>
              </a:rPr>
            </a:br>
            <a:r>
              <a:rPr lang="en" sz="1467" kern="0">
                <a:solidFill>
                  <a:srgbClr val="000000"/>
                </a:solidFill>
                <a:latin typeface="Arial"/>
                <a:cs typeface="Arial"/>
                <a:sym typeface="Arial"/>
              </a:rPr>
              <a:t>National Archives at New York	</a:t>
            </a: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National Archives at Philadelphia	</a:t>
            </a:r>
            <a:endParaRPr sz="1467" kern="0">
              <a:solidFill>
                <a:srgbClr val="000000"/>
              </a:solidFill>
              <a:latin typeface="Merriweather"/>
              <a:ea typeface="Merriweather"/>
              <a:cs typeface="Merriweather"/>
              <a:sym typeface="Merriweather"/>
            </a:endParaRPr>
          </a:p>
          <a:p>
            <a:pPr defTabSz="1219170">
              <a:buClr>
                <a:srgbClr val="000000"/>
              </a:buClr>
              <a:buSzPts val="1100"/>
            </a:pPr>
            <a:r>
              <a:rPr lang="en" sz="1467" kern="0">
                <a:solidFill>
                  <a:srgbClr val="000000"/>
                </a:solidFill>
                <a:latin typeface="Arial"/>
                <a:cs typeface="Arial"/>
                <a:sym typeface="Arial"/>
              </a:rPr>
              <a:t>National Archives at Atlanta</a:t>
            </a:r>
            <a:endParaRPr sz="1467" kern="0">
              <a:solidFill>
                <a:srgbClr val="000000"/>
              </a:solidFill>
              <a:latin typeface="Arial"/>
              <a:cs typeface="Arial"/>
              <a:sym typeface="Arial"/>
            </a:endParaRPr>
          </a:p>
          <a:p>
            <a:pPr defTabSz="1219170">
              <a:buClr>
                <a:srgbClr val="000000"/>
              </a:buClr>
            </a:pP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National Archives at Chicago </a:t>
            </a:r>
            <a:endParaRPr sz="1467" kern="0">
              <a:solidFill>
                <a:srgbClr val="000000"/>
              </a:solidFill>
              <a:latin typeface="Arial"/>
              <a:cs typeface="Arial"/>
              <a:sym typeface="Arial"/>
            </a:endParaRPr>
          </a:p>
          <a:p>
            <a:pPr defTabSz="1219170">
              <a:buClr>
                <a:srgbClr val="000000"/>
              </a:buClr>
            </a:pP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National Archives at Kansas City</a:t>
            </a:r>
            <a:endParaRPr sz="1467" kern="0">
              <a:solidFill>
                <a:srgbClr val="000000"/>
              </a:solidFill>
              <a:latin typeface="Arial"/>
              <a:cs typeface="Arial"/>
              <a:sym typeface="Arial"/>
            </a:endParaRPr>
          </a:p>
          <a:p>
            <a:pPr defTabSz="1219170">
              <a:buClr>
                <a:srgbClr val="000000"/>
              </a:buClr>
            </a:pPr>
            <a:endParaRPr sz="1467" kern="0">
              <a:solidFill>
                <a:srgbClr val="000000"/>
              </a:solidFill>
              <a:latin typeface="Arial"/>
              <a:cs typeface="Arial"/>
              <a:sym typeface="Arial"/>
            </a:endParaRPr>
          </a:p>
          <a:p>
            <a:pPr defTabSz="1219170">
              <a:buClr>
                <a:srgbClr val="000000"/>
              </a:buClr>
            </a:pPr>
            <a:r>
              <a:rPr lang="en" sz="1467" b="1" kern="0">
                <a:solidFill>
                  <a:srgbClr val="980000"/>
                </a:solidFill>
                <a:latin typeface="Arial"/>
                <a:cs typeface="Arial"/>
                <a:sym typeface="Arial"/>
              </a:rPr>
              <a:t>National Archives at St. Louis</a:t>
            </a:r>
            <a:endParaRPr sz="1467" b="1" kern="0">
              <a:solidFill>
                <a:srgbClr val="980000"/>
              </a:solidFill>
              <a:latin typeface="Arial"/>
              <a:cs typeface="Arial"/>
              <a:sym typeface="Arial"/>
            </a:endParaRPr>
          </a:p>
          <a:p>
            <a:pPr defTabSz="1219170">
              <a:buClr>
                <a:srgbClr val="000000"/>
              </a:buClr>
            </a:pP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National Archives at Denver</a:t>
            </a:r>
            <a:endParaRPr sz="1467" kern="0">
              <a:solidFill>
                <a:srgbClr val="000000"/>
              </a:solidFill>
              <a:latin typeface="Arial"/>
              <a:cs typeface="Arial"/>
              <a:sym typeface="Arial"/>
            </a:endParaRPr>
          </a:p>
          <a:p>
            <a:pPr defTabSz="1219170">
              <a:buClr>
                <a:srgbClr val="000000"/>
              </a:buClr>
            </a:pP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National Archives at Ft. Worth</a:t>
            </a:r>
            <a:endParaRPr sz="1467" kern="0">
              <a:solidFill>
                <a:srgbClr val="000000"/>
              </a:solidFill>
              <a:latin typeface="Arial"/>
              <a:cs typeface="Arial"/>
              <a:sym typeface="Arial"/>
            </a:endParaRPr>
          </a:p>
          <a:p>
            <a:pPr defTabSz="1219170">
              <a:buClr>
                <a:srgbClr val="000000"/>
              </a:buClr>
            </a:pPr>
            <a:endParaRPr sz="1467" kern="0">
              <a:solidFill>
                <a:srgbClr val="000000"/>
              </a:solidFill>
              <a:latin typeface="Arial"/>
              <a:cs typeface="Arial"/>
              <a:sym typeface="Arial"/>
            </a:endParaRPr>
          </a:p>
          <a:p>
            <a:pPr defTabSz="1219170">
              <a:buClr>
                <a:srgbClr val="000000"/>
              </a:buClr>
            </a:pPr>
            <a:endParaRPr sz="1467" kern="0">
              <a:solidFill>
                <a:srgbClr val="000000"/>
              </a:solidFill>
              <a:latin typeface="Arial"/>
              <a:cs typeface="Arial"/>
              <a:sym typeface="Arial"/>
            </a:endParaRPr>
          </a:p>
        </p:txBody>
      </p:sp>
      <p:sp>
        <p:nvSpPr>
          <p:cNvPr id="35" name="Google Shape;35;p8"/>
          <p:cNvSpPr txBox="1"/>
          <p:nvPr/>
        </p:nvSpPr>
        <p:spPr>
          <a:xfrm>
            <a:off x="9098167" y="1887834"/>
            <a:ext cx="3030000" cy="4084219"/>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National Archives at Seattle	</a:t>
            </a:r>
            <a:endParaRPr sz="1467" kern="0">
              <a:solidFill>
                <a:srgbClr val="000000"/>
              </a:solidFill>
              <a:latin typeface="Arial"/>
              <a:cs typeface="Arial"/>
              <a:sym typeface="Arial"/>
            </a:endParaRPr>
          </a:p>
          <a:p>
            <a:pPr defTabSz="1219170">
              <a:buClr>
                <a:srgbClr val="000000"/>
              </a:buClr>
            </a:pP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National Archives at Riverside</a:t>
            </a:r>
            <a:endParaRPr sz="1467" kern="0">
              <a:solidFill>
                <a:srgbClr val="000000"/>
              </a:solidFill>
              <a:latin typeface="Arial"/>
              <a:cs typeface="Arial"/>
              <a:sym typeface="Arial"/>
            </a:endParaRPr>
          </a:p>
          <a:p>
            <a:pPr defTabSz="1219170">
              <a:buClr>
                <a:srgbClr val="000000"/>
              </a:buClr>
            </a:pP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National Archives at San Bruno</a:t>
            </a:r>
            <a:endParaRPr sz="1467" kern="0">
              <a:solidFill>
                <a:srgbClr val="000000"/>
              </a:solidFill>
              <a:latin typeface="Arial"/>
              <a:cs typeface="Arial"/>
              <a:sym typeface="Arial"/>
            </a:endParaRPr>
          </a:p>
          <a:p>
            <a:pPr defTabSz="1219170">
              <a:buClr>
                <a:srgbClr val="000000"/>
              </a:buClr>
            </a:pPr>
            <a:endParaRPr sz="1467" kern="0">
              <a:solidFill>
                <a:srgbClr val="000000"/>
              </a:solidFill>
              <a:latin typeface="Arial"/>
              <a:cs typeface="Arial"/>
              <a:sym typeface="Arial"/>
            </a:endParaRPr>
          </a:p>
          <a:p>
            <a:pPr defTabSz="1219170">
              <a:buClr>
                <a:srgbClr val="000000"/>
              </a:buClr>
            </a:pPr>
            <a:r>
              <a:rPr lang="en" sz="1467" b="1" kern="0">
                <a:solidFill>
                  <a:srgbClr val="980000"/>
                </a:solidFill>
                <a:latin typeface="Arial"/>
                <a:cs typeface="Arial"/>
                <a:sym typeface="Arial"/>
              </a:rPr>
              <a:t>National Archives at Washington DC</a:t>
            </a:r>
            <a:endParaRPr sz="1467" b="1" kern="0">
              <a:solidFill>
                <a:srgbClr val="980000"/>
              </a:solidFill>
              <a:latin typeface="Arial"/>
              <a:cs typeface="Arial"/>
              <a:sym typeface="Arial"/>
            </a:endParaRPr>
          </a:p>
          <a:p>
            <a:pPr defTabSz="1219170">
              <a:buClr>
                <a:srgbClr val="000000"/>
              </a:buClr>
            </a:pP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National Archives at College Park</a:t>
            </a: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	</a:t>
            </a:r>
            <a:r>
              <a:rPr lang="en" sz="1467" b="1" kern="0">
                <a:solidFill>
                  <a:srgbClr val="980000"/>
                </a:solidFill>
                <a:latin typeface="Arial"/>
                <a:cs typeface="Arial"/>
                <a:sym typeface="Arial"/>
              </a:rPr>
              <a:t>Textual Records</a:t>
            </a:r>
            <a:endParaRPr sz="1467" b="1" kern="0">
              <a:solidFill>
                <a:srgbClr val="98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	Still Pictures</a:t>
            </a: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	Motion Pictures / A/V</a:t>
            </a: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	Cartographic</a:t>
            </a:r>
            <a:endParaRPr sz="1467" kern="0">
              <a:solidFill>
                <a:srgbClr val="000000"/>
              </a:solidFill>
              <a:latin typeface="Arial"/>
              <a:cs typeface="Arial"/>
              <a:sym typeface="Arial"/>
            </a:endParaRPr>
          </a:p>
          <a:p>
            <a:pPr defTabSz="1219170">
              <a:buClr>
                <a:srgbClr val="000000"/>
              </a:buClr>
            </a:pPr>
            <a:r>
              <a:rPr lang="en" sz="1467" kern="0">
                <a:solidFill>
                  <a:srgbClr val="000000"/>
                </a:solidFill>
                <a:latin typeface="Arial"/>
                <a:cs typeface="Arial"/>
                <a:sym typeface="Arial"/>
              </a:rPr>
              <a:t>	Electronic Records</a:t>
            </a:r>
            <a:endParaRPr sz="1467" kern="0">
              <a:solidFill>
                <a:srgbClr val="000000"/>
              </a:solidFill>
              <a:latin typeface="Arial"/>
              <a:cs typeface="Arial"/>
              <a:sym typeface="Arial"/>
            </a:endParaRPr>
          </a:p>
        </p:txBody>
      </p:sp>
      <p:sp>
        <p:nvSpPr>
          <p:cNvPr id="36" name="Google Shape;36;p8"/>
          <p:cNvSpPr txBox="1"/>
          <p:nvPr/>
        </p:nvSpPr>
        <p:spPr>
          <a:xfrm>
            <a:off x="1438100" y="1305901"/>
            <a:ext cx="9627600" cy="75907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333" kern="0">
                <a:solidFill>
                  <a:srgbClr val="000000"/>
                </a:solidFill>
                <a:latin typeface="Merriweather"/>
                <a:ea typeface="Merriweather"/>
                <a:cs typeface="Merriweather"/>
                <a:sym typeface="Merriweather"/>
              </a:rPr>
              <a:t>Research Services Reference Units</a:t>
            </a:r>
            <a:endParaRPr sz="3333" kern="0">
              <a:solidFill>
                <a:srgbClr val="000000"/>
              </a:solidFill>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9"/>
          <p:cNvSpPr txBox="1"/>
          <p:nvPr/>
        </p:nvSpPr>
        <p:spPr>
          <a:xfrm>
            <a:off x="3422533" y="2805900"/>
            <a:ext cx="8769600" cy="29020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pPr>
            <a:r>
              <a:rPr lang="en" sz="4000" kern="0">
                <a:solidFill>
                  <a:srgbClr val="FFFFFF"/>
                </a:solidFill>
                <a:latin typeface="Merriweather"/>
                <a:ea typeface="Merriweather"/>
                <a:cs typeface="Merriweather"/>
                <a:sym typeface="Merriweather"/>
              </a:rPr>
              <a:t>Reference Services</a:t>
            </a:r>
            <a:endParaRPr sz="4000" kern="0">
              <a:solidFill>
                <a:srgbClr val="FFFFFF"/>
              </a:solidFill>
              <a:latin typeface="Merriweather"/>
              <a:ea typeface="Merriweather"/>
              <a:cs typeface="Merriweather"/>
              <a:sym typeface="Merriweather"/>
            </a:endParaRPr>
          </a:p>
          <a:p>
            <a:pPr algn="ctr" defTabSz="1219170">
              <a:lnSpc>
                <a:spcPct val="115000"/>
              </a:lnSpc>
              <a:buClr>
                <a:srgbClr val="000000"/>
              </a:buClr>
            </a:pPr>
            <a:r>
              <a:rPr lang="en" sz="4000" kern="0">
                <a:solidFill>
                  <a:srgbClr val="FFFFFF"/>
                </a:solidFill>
                <a:latin typeface="Merriweather"/>
                <a:ea typeface="Merriweather"/>
                <a:cs typeface="Merriweather"/>
                <a:sym typeface="Merriweather"/>
              </a:rPr>
              <a:t>National Archives at College Park</a:t>
            </a:r>
            <a:endParaRPr sz="1867" kern="0">
              <a:solidFill>
                <a:srgbClr val="FFFFFF"/>
              </a:solidFill>
              <a:latin typeface="Merriweather Light"/>
              <a:ea typeface="Merriweather Light"/>
              <a:cs typeface="Merriweather Light"/>
              <a:sym typeface="Merriweather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0"/>
          <p:cNvSpPr txBox="1"/>
          <p:nvPr/>
        </p:nvSpPr>
        <p:spPr>
          <a:xfrm>
            <a:off x="226800" y="1429233"/>
            <a:ext cx="11738400" cy="45320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pPr>
            <a:r>
              <a:rPr lang="en" sz="3333" kern="0">
                <a:solidFill>
                  <a:srgbClr val="000000"/>
                </a:solidFill>
                <a:latin typeface="Merriweather"/>
                <a:ea typeface="Merriweather"/>
                <a:cs typeface="Merriweather"/>
                <a:sym typeface="Merriweather"/>
              </a:rPr>
              <a:t>Textual Reference at Archives 2</a:t>
            </a:r>
            <a:endParaRPr sz="3333" kern="0">
              <a:solidFill>
                <a:srgbClr val="000000"/>
              </a:solidFill>
              <a:latin typeface="Merriweather"/>
              <a:ea typeface="Merriweather"/>
              <a:cs typeface="Merriweather"/>
              <a:sym typeface="Merriweather"/>
            </a:endParaRPr>
          </a:p>
          <a:p>
            <a:pPr marL="609585" defTabSz="1219170">
              <a:lnSpc>
                <a:spcPct val="115000"/>
              </a:lnSpc>
              <a:buClr>
                <a:srgbClr val="000000"/>
              </a:buClr>
            </a:pPr>
            <a:endParaRPr sz="1600" kern="0">
              <a:solidFill>
                <a:srgbClr val="000000"/>
              </a:solidFill>
              <a:latin typeface="Merriweather"/>
              <a:ea typeface="Merriweather"/>
              <a:cs typeface="Merriweather"/>
              <a:sym typeface="Merriweather"/>
            </a:endParaRPr>
          </a:p>
          <a:p>
            <a:pPr marL="609585" defTabSz="1219170">
              <a:lnSpc>
                <a:spcPct val="115000"/>
              </a:lnSpc>
              <a:buClr>
                <a:srgbClr val="000000"/>
              </a:buClr>
            </a:pPr>
            <a:r>
              <a:rPr lang="en" sz="1600" kern="0">
                <a:solidFill>
                  <a:srgbClr val="000000"/>
                </a:solidFill>
                <a:latin typeface="Merriweather"/>
                <a:ea typeface="Merriweather"/>
                <a:cs typeface="Merriweather"/>
                <a:sym typeface="Merriweather"/>
              </a:rPr>
              <a:t>Provides reference services on 1.8 million cubic feet of records representing over 400 record groups and donated collections</a:t>
            </a:r>
            <a:endParaRPr sz="1600" kern="0">
              <a:solidFill>
                <a:srgbClr val="000000"/>
              </a:solidFill>
              <a:latin typeface="Merriweather"/>
              <a:ea typeface="Merriweather"/>
              <a:cs typeface="Merriweather"/>
              <a:sym typeface="Merriweather"/>
            </a:endParaRPr>
          </a:p>
          <a:p>
            <a:pPr marL="609585" algn="ctr" defTabSz="1219170">
              <a:lnSpc>
                <a:spcPct val="115000"/>
              </a:lnSpc>
              <a:buClr>
                <a:srgbClr val="000000"/>
              </a:buClr>
              <a:buSzPts val="1100"/>
            </a:pPr>
            <a:endParaRPr sz="1600" kern="0">
              <a:solidFill>
                <a:srgbClr val="000000"/>
              </a:solidFill>
              <a:latin typeface="Merriweather"/>
              <a:ea typeface="Merriweather"/>
              <a:cs typeface="Merriweather"/>
              <a:sym typeface="Merriweather"/>
            </a:endParaRPr>
          </a:p>
          <a:p>
            <a:pPr marL="609585" defTabSz="1219170">
              <a:lnSpc>
                <a:spcPct val="115000"/>
              </a:lnSpc>
              <a:buClr>
                <a:srgbClr val="000000"/>
              </a:buClr>
              <a:buSzPts val="1100"/>
            </a:pPr>
            <a:r>
              <a:rPr lang="en" sz="1600" kern="0">
                <a:solidFill>
                  <a:srgbClr val="000000"/>
                </a:solidFill>
                <a:latin typeface="Merriweather"/>
                <a:ea typeface="Merriweather"/>
                <a:cs typeface="Merriweather"/>
                <a:sym typeface="Merriweather"/>
              </a:rPr>
              <a:t>Staff of 21 reference consultants are organized into three teams around three main subject areas:</a:t>
            </a:r>
            <a:endParaRPr sz="1600" kern="0">
              <a:solidFill>
                <a:srgbClr val="000000"/>
              </a:solidFill>
              <a:latin typeface="Merriweather"/>
              <a:ea typeface="Merriweather"/>
              <a:cs typeface="Merriweather"/>
              <a:sym typeface="Merriweather"/>
            </a:endParaRPr>
          </a:p>
          <a:p>
            <a:pPr marL="1219170" defTabSz="1219170">
              <a:lnSpc>
                <a:spcPct val="115000"/>
              </a:lnSpc>
              <a:buClr>
                <a:srgbClr val="000000"/>
              </a:buClr>
              <a:buSzPts val="1100"/>
            </a:pPr>
            <a:r>
              <a:rPr lang="en" sz="1600" kern="0">
                <a:solidFill>
                  <a:srgbClr val="000000"/>
                </a:solidFill>
                <a:latin typeface="Merriweather"/>
                <a:ea typeface="Merriweather"/>
                <a:cs typeface="Merriweather"/>
                <a:sym typeface="Merriweather"/>
              </a:rPr>
              <a:t>Army/Air Force records from World War I forward</a:t>
            </a:r>
            <a:endParaRPr sz="1600" kern="0">
              <a:solidFill>
                <a:srgbClr val="000000"/>
              </a:solidFill>
              <a:latin typeface="Merriweather"/>
              <a:ea typeface="Merriweather"/>
              <a:cs typeface="Merriweather"/>
              <a:sym typeface="Merriweather"/>
            </a:endParaRPr>
          </a:p>
          <a:p>
            <a:pPr marL="1219170" defTabSz="1219170">
              <a:lnSpc>
                <a:spcPct val="115000"/>
              </a:lnSpc>
              <a:buClr>
                <a:srgbClr val="000000"/>
              </a:buClr>
              <a:buSzPts val="1100"/>
            </a:pPr>
            <a:r>
              <a:rPr lang="en" sz="1600" kern="0">
                <a:solidFill>
                  <a:srgbClr val="000000"/>
                </a:solidFill>
                <a:latin typeface="Merriweather"/>
                <a:ea typeface="Merriweather"/>
                <a:cs typeface="Merriweather"/>
                <a:sym typeface="Merriweather"/>
              </a:rPr>
              <a:t>Navy/Marine Corps records from World War II forward</a:t>
            </a:r>
            <a:endParaRPr sz="1600" kern="0">
              <a:solidFill>
                <a:srgbClr val="000000"/>
              </a:solidFill>
              <a:latin typeface="Merriweather"/>
              <a:ea typeface="Merriweather"/>
              <a:cs typeface="Merriweather"/>
              <a:sym typeface="Merriweather"/>
            </a:endParaRPr>
          </a:p>
          <a:p>
            <a:pPr marL="1219170" defTabSz="1219170">
              <a:lnSpc>
                <a:spcPct val="115000"/>
              </a:lnSpc>
              <a:buClr>
                <a:srgbClr val="000000"/>
              </a:buClr>
            </a:pPr>
            <a:r>
              <a:rPr lang="en" sz="1600" kern="0">
                <a:solidFill>
                  <a:srgbClr val="000000"/>
                </a:solidFill>
                <a:latin typeface="Merriweather"/>
                <a:ea typeface="Merriweather"/>
                <a:cs typeface="Merriweather"/>
                <a:sym typeface="Merriweather"/>
              </a:rPr>
              <a:t>Civilian Agencies</a:t>
            </a:r>
            <a:endParaRPr sz="1600" kern="0">
              <a:solidFill>
                <a:srgbClr val="000000"/>
              </a:solidFill>
              <a:latin typeface="Merriweather"/>
              <a:ea typeface="Merriweather"/>
              <a:cs typeface="Merriweather"/>
              <a:sym typeface="Merriweather"/>
            </a:endParaRPr>
          </a:p>
          <a:p>
            <a:pPr marL="609585" defTabSz="1219170">
              <a:lnSpc>
                <a:spcPct val="115000"/>
              </a:lnSpc>
              <a:buClr>
                <a:srgbClr val="000000"/>
              </a:buClr>
            </a:pPr>
            <a:endParaRPr sz="1600" kern="0">
              <a:solidFill>
                <a:srgbClr val="000000"/>
              </a:solidFill>
              <a:latin typeface="Merriweather"/>
              <a:ea typeface="Merriweather"/>
              <a:cs typeface="Merriweather"/>
              <a:sym typeface="Merriweather"/>
            </a:endParaRPr>
          </a:p>
          <a:p>
            <a:pPr marL="609585" defTabSz="1219170">
              <a:lnSpc>
                <a:spcPct val="115000"/>
              </a:lnSpc>
              <a:buClr>
                <a:srgbClr val="000000"/>
              </a:buClr>
            </a:pPr>
            <a:r>
              <a:rPr lang="en" sz="1600" kern="0">
                <a:solidFill>
                  <a:srgbClr val="000000"/>
                </a:solidFill>
                <a:latin typeface="Merriweather"/>
                <a:ea typeface="Merriweather"/>
                <a:cs typeface="Merriweather"/>
                <a:sym typeface="Merriweather"/>
              </a:rPr>
              <a:t>Pre-pandemic numbers:</a:t>
            </a:r>
            <a:endParaRPr sz="1600" kern="0">
              <a:solidFill>
                <a:srgbClr val="000000"/>
              </a:solidFill>
              <a:latin typeface="Merriweather"/>
              <a:ea typeface="Merriweather"/>
              <a:cs typeface="Merriweather"/>
              <a:sym typeface="Merriweather"/>
            </a:endParaRPr>
          </a:p>
          <a:p>
            <a:pPr marL="609585" defTabSz="1219170">
              <a:lnSpc>
                <a:spcPct val="115000"/>
              </a:lnSpc>
              <a:buClr>
                <a:srgbClr val="000000"/>
              </a:buClr>
            </a:pPr>
            <a:r>
              <a:rPr lang="en" sz="1600" kern="0">
                <a:solidFill>
                  <a:srgbClr val="000000"/>
                </a:solidFill>
                <a:latin typeface="Merriweather"/>
                <a:ea typeface="Merriweather"/>
                <a:cs typeface="Merriweather"/>
                <a:sym typeface="Merriweather"/>
              </a:rPr>
              <a:t>	Research room visits: 28,070 </a:t>
            </a:r>
            <a:endParaRPr sz="1600" kern="0">
              <a:solidFill>
                <a:srgbClr val="000000"/>
              </a:solidFill>
              <a:latin typeface="Merriweather"/>
              <a:ea typeface="Merriweather"/>
              <a:cs typeface="Merriweather"/>
              <a:sym typeface="Merriweather"/>
            </a:endParaRPr>
          </a:p>
          <a:p>
            <a:pPr marL="609585" indent="609585" defTabSz="1219170">
              <a:lnSpc>
                <a:spcPct val="115000"/>
              </a:lnSpc>
              <a:buClr>
                <a:srgbClr val="000000"/>
              </a:buClr>
              <a:buSzPts val="1100"/>
            </a:pPr>
            <a:r>
              <a:rPr lang="en" sz="1600" kern="0">
                <a:solidFill>
                  <a:srgbClr val="000000"/>
                </a:solidFill>
                <a:latin typeface="Merriweather"/>
                <a:ea typeface="Merriweather"/>
                <a:cs typeface="Merriweather"/>
                <a:sym typeface="Merriweather"/>
              </a:rPr>
              <a:t>On-site pull/refiles: 170,117 items pulled</a:t>
            </a:r>
            <a:endParaRPr sz="1600" kern="0">
              <a:solidFill>
                <a:srgbClr val="000000"/>
              </a:solidFill>
              <a:latin typeface="Merriweather"/>
              <a:ea typeface="Merriweather"/>
              <a:cs typeface="Merriweather"/>
              <a:sym typeface="Merriweather"/>
            </a:endParaRPr>
          </a:p>
          <a:p>
            <a:pPr marL="609585" defTabSz="1219170">
              <a:lnSpc>
                <a:spcPct val="115000"/>
              </a:lnSpc>
              <a:buClr>
                <a:srgbClr val="000000"/>
              </a:buClr>
            </a:pPr>
            <a:r>
              <a:rPr lang="en" sz="1600" kern="0">
                <a:solidFill>
                  <a:srgbClr val="000000"/>
                </a:solidFill>
                <a:latin typeface="Merriweather"/>
                <a:ea typeface="Merriweather"/>
                <a:cs typeface="Merriweather"/>
                <a:sym typeface="Merriweather"/>
              </a:rPr>
              <a:t>	Off-site correspondence: 15,800</a:t>
            </a:r>
            <a:endParaRPr sz="1600" kern="0">
              <a:solidFill>
                <a:srgbClr val="000000"/>
              </a:solidFill>
              <a:latin typeface="Merriweather"/>
              <a:ea typeface="Merriweather"/>
              <a:cs typeface="Merriweather"/>
              <a:sym typeface="Merriweather"/>
            </a:endParaRPr>
          </a:p>
          <a:p>
            <a:pPr defTabSz="1219170">
              <a:lnSpc>
                <a:spcPct val="115000"/>
              </a:lnSpc>
              <a:buClr>
                <a:srgbClr val="000000"/>
              </a:buClr>
              <a:buSzPts val="1100"/>
            </a:pPr>
            <a:r>
              <a:rPr lang="en" sz="1600" kern="0">
                <a:solidFill>
                  <a:srgbClr val="000000"/>
                </a:solidFill>
                <a:latin typeface="Merriweather"/>
                <a:ea typeface="Merriweather"/>
                <a:cs typeface="Merriweather"/>
                <a:sym typeface="Merriweather"/>
              </a:rPr>
              <a:t>	</a:t>
            </a:r>
            <a:endParaRPr sz="1600" kern="0">
              <a:solidFill>
                <a:srgbClr val="000000"/>
              </a:solidFill>
              <a:latin typeface="Merriweather"/>
              <a:ea typeface="Merriweather"/>
              <a:cs typeface="Merriweather"/>
              <a:sym typeface="Merriweather"/>
            </a:endParaRPr>
          </a:p>
          <a:p>
            <a:pPr algn="ctr" defTabSz="1219170">
              <a:lnSpc>
                <a:spcPct val="115000"/>
              </a:lnSpc>
              <a:buClr>
                <a:srgbClr val="000000"/>
              </a:buClr>
            </a:pPr>
            <a:endParaRPr sz="4000" kern="0">
              <a:solidFill>
                <a:srgbClr val="000000"/>
              </a:solidFill>
              <a:latin typeface="Merriweather"/>
              <a:ea typeface="Merriweather"/>
              <a:cs typeface="Merriweather"/>
              <a:sym typeface="Merriweather"/>
            </a:endParaRPr>
          </a:p>
        </p:txBody>
      </p:sp>
    </p:spTree>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 Cover">
  <a:themeElements>
    <a:clrScheme name="Custom 2">
      <a:dk1>
        <a:sysClr val="windowText" lastClr="000000"/>
      </a:dk1>
      <a:lt1>
        <a:sysClr val="window" lastClr="FFFFFF"/>
      </a:lt1>
      <a:dk2>
        <a:srgbClr val="1F497D"/>
      </a:dk2>
      <a:lt2>
        <a:srgbClr val="EEECE1"/>
      </a:lt2>
      <a:accent1>
        <a:srgbClr val="01B2DE"/>
      </a:accent1>
      <a:accent2>
        <a:srgbClr val="FA451A"/>
      </a:accent2>
      <a:accent3>
        <a:srgbClr val="1FB031"/>
      </a:accent3>
      <a:accent4>
        <a:srgbClr val="FFC828"/>
      </a:accent4>
      <a:accent5>
        <a:srgbClr val="58185D"/>
      </a:accent5>
      <a:accent6>
        <a:srgbClr val="D30F8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TotalTime>
  <Words>2079</Words>
  <Application>Microsoft Office PowerPoint</Application>
  <PresentationFormat>Widescreen</PresentationFormat>
  <Paragraphs>350</Paragraphs>
  <Slides>44</Slides>
  <Notes>28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44</vt:i4>
      </vt:variant>
    </vt:vector>
  </HeadingPairs>
  <TitlesOfParts>
    <vt:vector size="55" baseType="lpstr">
      <vt:lpstr>Arial</vt:lpstr>
      <vt:lpstr>Calibri</vt:lpstr>
      <vt:lpstr>Calibri Light</vt:lpstr>
      <vt:lpstr>Merriweather</vt:lpstr>
      <vt:lpstr>Merriweather Light</vt:lpstr>
      <vt:lpstr>Source Sans Pro</vt:lpstr>
      <vt:lpstr>Tw Cen MT</vt:lpstr>
      <vt:lpstr>1_Office Theme</vt:lpstr>
      <vt:lpstr>PP Cover</vt:lpstr>
      <vt:lpstr>Simple Light</vt:lpstr>
      <vt:lpstr>Circuit</vt:lpstr>
      <vt:lpstr> CoSA-NARA Webinar</vt:lpstr>
      <vt:lpstr>Welcome</vt:lpstr>
      <vt:lpstr>Webinar Agenda</vt:lpstr>
      <vt:lpstr>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Paradigm shifts: reference in the time of covid</vt:lpstr>
      <vt:lpstr>ADAH COVID RESPONSE TIMELINE</vt:lpstr>
      <vt:lpstr>completing Reference requests at home?</vt:lpstr>
      <vt:lpstr>Framing the appointment process</vt:lpstr>
      <vt:lpstr>The finished appointment procedure</vt:lpstr>
      <vt:lpstr>Appointments by the numbers (since June 2, 2020)</vt:lpstr>
      <vt:lpstr>Taking reference outreach online</vt:lpstr>
      <vt:lpstr>Questions and Comments</vt:lpstr>
      <vt:lpstr>Upcoming Webinars </vt:lpstr>
      <vt:lpstr>Contact Us </vt:lpstr>
      <vt:lpstr>Contact Us </vt:lpstr>
      <vt:lpstr>Webinar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CoSA Member Webinar   What’s On Tap for CoSA in 2021</dc:title>
  <dc:creator>Lisa</dc:creator>
  <cp:lastModifiedBy>Lisa</cp:lastModifiedBy>
  <cp:revision>34</cp:revision>
  <dcterms:created xsi:type="dcterms:W3CDTF">2021-02-09T19:18:00Z</dcterms:created>
  <dcterms:modified xsi:type="dcterms:W3CDTF">2021-05-05T21:38:24Z</dcterms:modified>
</cp:coreProperties>
</file>