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7" r:id="rId3"/>
    <p:sldId id="382" r:id="rId4"/>
    <p:sldId id="393" r:id="rId5"/>
    <p:sldId id="395" r:id="rId6"/>
    <p:sldId id="386" r:id="rId7"/>
    <p:sldId id="398" r:id="rId8"/>
    <p:sldId id="383" r:id="rId9"/>
    <p:sldId id="385" r:id="rId10"/>
    <p:sldId id="387" r:id="rId11"/>
    <p:sldId id="388" r:id="rId12"/>
    <p:sldId id="402" r:id="rId13"/>
    <p:sldId id="384" r:id="rId14"/>
    <p:sldId id="403" r:id="rId15"/>
    <p:sldId id="404" r:id="rId16"/>
    <p:sldId id="300" r:id="rId17"/>
    <p:sldId id="325" r:id="rId18"/>
    <p:sldId id="326" r:id="rId19"/>
    <p:sldId id="327" r:id="rId20"/>
    <p:sldId id="407" r:id="rId21"/>
    <p:sldId id="392" r:id="rId22"/>
    <p:sldId id="389" r:id="rId23"/>
    <p:sldId id="390" r:id="rId24"/>
    <p:sldId id="400" r:id="rId25"/>
    <p:sldId id="399" r:id="rId26"/>
    <p:sldId id="405" r:id="rId27"/>
    <p:sldId id="406" r:id="rId28"/>
    <p:sldId id="4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L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3F8DB-AF8C-4A53-9817-C3A2300AA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C33FEE-52E9-4711-BA44-A0FC2DAA9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A-67F5-4634-94A9-88D85BE148B4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C3E16-F2BC-4462-98F5-9CE2FD4CAB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A44F6-8F3B-4331-BFDD-D5298FC3E2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57170-B896-46E5-A532-E909E0B209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68A7-9C9A-42E8-9E06-CC37B09F83BE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372F-02FE-4BD2-9CE9-178F22DA1F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8" y="6356350"/>
            <a:ext cx="2018923" cy="365125"/>
          </a:xfrm>
        </p:spPr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4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DCC1-117B-4641-8F40-0384EEB5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883A1-EC62-4E91-9BC5-E5D5B51F2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778F7-BF15-444E-A1D7-4700B799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8FC2-0D8B-4A21-985C-47F3742A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BFCE-BEDB-42D1-B4F4-EEBB01F1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0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5539-53C9-48BC-8681-31FA7CD1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AB08-B809-4BDD-A978-B1C3EF0C2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EE60B-B380-483B-A2F3-648B6007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58C2-16ED-41F1-A48A-B8DBBD6C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402D-9407-474D-BEC7-AAA2C07D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2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64C1-6564-4496-AE27-217E994C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24282-8C42-4FE8-96C2-445057BC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AF430-5079-458F-9B9A-7BCE6FA0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99FD-6903-4AA1-91EB-C82FB0A8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CE075-0729-4810-9D9C-1E8FE932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1CC-F09B-492E-89AB-C78A4792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6088-AD74-493A-BCA0-1D10FB0D1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3D984-B77E-4D66-BA49-751610C56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33EC1-46BC-40BD-9D5E-29B34976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048C-9B94-401A-AE16-2A2982B6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249E6-6452-49BC-8362-A3A2C339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9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BDD4-EB3B-4231-9F1D-E878242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86C75-6DD2-4381-8C9C-646D22DE3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4145A-9A07-4AB9-ACC0-25AF46818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0EB0E-55F6-429F-B067-6943CCC55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CCED2-AD09-497D-A91F-D998D9FFA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E87C3-E2BB-49CB-A2A6-D1EBEF4E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AAFDA-8564-4921-9469-49AAB2CD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315D2-E5AA-4A1E-95C9-404D9C8F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27BF-D98C-46A4-8508-BEED689C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02D54-0F4E-4325-B29E-8BDE75F9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53D78-BABE-4A09-BEEC-E98865A2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FECFD-476D-4B0C-851B-DB0A21C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34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12DC-9CCD-4E5B-9483-5E4A9DB5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09DEB-9320-4E90-A888-6DFF9303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24DD4-2772-4BD0-A45D-E853D7E5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7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C9E9-A024-464E-9F3D-E4787B3B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7914-92DD-4511-9BF0-10B8FF24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E4BC4-38AA-4B6A-9ABC-710D34AF4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5E6C6-8367-4D2D-A8A6-8AA62C50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92815-1E5B-4657-88C1-CEF16D41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F1508-B42E-4459-9F18-11387E93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October 1, 2020    </a:t>
            </a:r>
          </a:p>
        </p:txBody>
      </p:sp>
    </p:spTree>
    <p:extLst>
      <p:ext uri="{BB962C8B-B14F-4D97-AF65-F5344CB8AC3E}">
        <p14:creationId xmlns:p14="http://schemas.microsoft.com/office/powerpoint/2010/main" val="300673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66CE-267E-4970-AF7A-901E0978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8ED22-762F-4DF1-9313-46AE80104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3BAEF-C074-4139-92BF-8416926B4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79E74-B89D-438E-B3C2-38ABC048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823F1-A619-444C-A51C-C63A0902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E68C7-84E1-4467-B4C9-4825158F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3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68BC-AE33-4206-ABC6-8107DEB8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02003-19EF-479B-9522-108D0BF49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4D809-CA9F-4506-8B0D-B8FB7D5E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3E170-374D-45C6-A6FC-65AF38CC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C854-3FB5-4DB7-B9FD-103AD63A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5494C-45B0-4592-84AE-A545F9E264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3CFDF-E628-486B-91CD-9DF1EC960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4F2D-8F1E-4E86-A192-D9F1B0E3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3B198-1261-4D7D-BE19-90AF91A1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617C-83B3-4670-8A7A-0ABC1393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8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7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661F7-983A-4F62-A6A8-A5707022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CD19F-2749-443E-93F6-BBD9B6F14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B786-D2DA-47FF-8B16-5A63FC05C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777B-3F96-4781-8305-B550BDF6D52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CD0A6-AE8E-4246-B774-3DC6A3B7B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C51B-15CD-43BC-96EA-4B843CB7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2585-257C-4D2B-9552-911A6C9E4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6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atearchivists.org/programs/neh-cares-gra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ospvJp0HcS9HJHf1e-rYAuk2KJFt5gV5" TargetMode="External"/><Relationship Id="rId2" Type="http://schemas.openxmlformats.org/officeDocument/2006/relationships/hyperlink" Target="https://www.statearchivists.org/programs/state-electronic-records-initiative/move-it-modeling-viable-electronic-information-transfers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8of0i0hCU" TargetMode="External"/><Relationship Id="rId2" Type="http://schemas.openxmlformats.org/officeDocument/2006/relationships/hyperlink" Target="https://www.statearchivists.org/files/9815/6987/3623/File_not_found_4.pdf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atearchivists.org/programs/cosa-webinar-serie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archivist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StateArchivists/" TargetMode="External"/><Relationship Id="rId5" Type="http://schemas.openxmlformats.org/officeDocument/2006/relationships/hyperlink" Target="http://www.facebook.com/CouncilOfStateArchivists" TargetMode="External"/><Relationship Id="rId4" Type="http://schemas.openxmlformats.org/officeDocument/2006/relationships/hyperlink" Target="https://www.statearchivists.org/resource-center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US" sz="3100" b="1" dirty="0">
                <a:solidFill>
                  <a:srgbClr val="FFFFFF"/>
                </a:solidFill>
                <a:effectLst/>
              </a:rPr>
              <a:t>CoSA Member Webinar</a:t>
            </a:r>
            <a:br>
              <a:rPr lang="en-US" sz="3100" b="1" dirty="0">
                <a:solidFill>
                  <a:srgbClr val="FFFFFF"/>
                </a:solidFill>
                <a:effectLst/>
              </a:rPr>
            </a:br>
            <a:br>
              <a:rPr lang="en-US" sz="3100" b="1" dirty="0">
                <a:solidFill>
                  <a:srgbClr val="FFFFFF"/>
                </a:solidFill>
                <a:effectLst/>
              </a:rPr>
            </a:br>
            <a:br>
              <a:rPr lang="en-US" sz="3100" b="1" dirty="0">
                <a:solidFill>
                  <a:srgbClr val="FFFFFF"/>
                </a:solidFill>
                <a:effectLst/>
              </a:rPr>
            </a:br>
            <a:r>
              <a:rPr lang="en-US" sz="3100" b="1" dirty="0">
                <a:solidFill>
                  <a:srgbClr val="FFFFFF"/>
                </a:solidFill>
                <a:effectLst/>
              </a:rPr>
              <a:t>What’s On Tap for CoSA in 2021</a:t>
            </a:r>
            <a:br>
              <a:rPr lang="en-US" sz="3100" b="1" dirty="0">
                <a:solidFill>
                  <a:srgbClr val="FFFFFF"/>
                </a:solidFill>
                <a:effectLst/>
              </a:rPr>
            </a:br>
            <a:endParaRPr lang="en-US" sz="31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January 28, 2021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FFFFFF"/>
                </a:solidFill>
              </a:rPr>
              <a:t>3 pm Eastern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2769651"/>
            <a:ext cx="7225748" cy="131869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4601043" y="6235358"/>
            <a:ext cx="5879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Disclaimer:  This webinar is being recorded and will be available for viewing on the CoSA website.</a:t>
            </a:r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9B737-F8B6-449F-A699-F831C3E0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Education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B3DB-041D-4AAC-8859-836980D0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Communications</a:t>
            </a:r>
          </a:p>
          <a:p>
            <a:pPr marL="0" indent="0">
              <a:buNone/>
            </a:pPr>
            <a:endParaRPr lang="en-US" sz="2400" b="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1" dirty="0"/>
              <a:t>News Brief – </a:t>
            </a:r>
            <a:r>
              <a:rPr lang="en-US" sz="2400" b="0" dirty="0"/>
              <a:t>Continued monthly in 2020 with 1,000+ subscribers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Transition to managing groups communication with Higher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Social media - Twitter and 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CoSA Blog</a:t>
            </a:r>
          </a:p>
          <a:p>
            <a:endParaRPr lang="en-US" sz="2400" b="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22DEB-F608-4389-BA95-29B1DB56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B614802A-D4A0-4AB7-92AB-1928ABD081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9B737-F8B6-449F-A699-F831C3E0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Education and Training: I</a:t>
            </a:r>
            <a:r>
              <a:rPr lang="en-US" sz="4000" dirty="0">
                <a:solidFill>
                  <a:srgbClr val="FFFFFF"/>
                </a:solidFill>
                <a:effectLst/>
              </a:rPr>
              <a:t>n Conversation With….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B3DB-041D-4AAC-8859-836980D0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33957"/>
            <a:ext cx="9724031" cy="4267598"/>
          </a:xfrm>
        </p:spPr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endParaRPr lang="en-US" sz="2400" b="0" i="0" dirty="0">
              <a:effectLst/>
            </a:endParaRPr>
          </a:p>
          <a:p>
            <a:pPr marL="0" indent="0">
              <a:buNone/>
            </a:pPr>
            <a:endParaRPr lang="en-US" sz="2600" b="0" i="0" dirty="0">
              <a:effectLst/>
            </a:endParaRPr>
          </a:p>
          <a:p>
            <a:pPr marL="0" indent="0">
              <a:buNone/>
            </a:pPr>
            <a:r>
              <a:rPr lang="en-US" sz="2600" b="0" i="0" dirty="0">
                <a:effectLst/>
              </a:rPr>
              <a:t>A series of conversations focusing on contemporary issues shaping the work of state archives, </a:t>
            </a:r>
          </a:p>
          <a:p>
            <a:pPr marL="0" indent="0">
              <a:buNone/>
            </a:pPr>
            <a:r>
              <a:rPr lang="en-US" sz="2600" b="0" i="0" dirty="0">
                <a:effectLst/>
              </a:rPr>
              <a:t>funded by CoSA’s NEH CARES grant in 2020 and Atlas Systems in 2021, featuring: </a:t>
            </a:r>
          </a:p>
          <a:p>
            <a:pPr marL="0" indent="0">
              <a:buNone/>
            </a:pPr>
            <a:endParaRPr lang="en-US" sz="2600" dirty="0"/>
          </a:p>
          <a:p>
            <a:pPr marL="0" marR="0">
              <a:spcBef>
                <a:spcPts val="1500"/>
              </a:spcBef>
              <a:spcAft>
                <a:spcPts val="750"/>
              </a:spcAft>
            </a:pPr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Helen Wong Smith on Cultural Competency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500"/>
              </a:spcBef>
              <a:spcAft>
                <a:spcPts val="750"/>
              </a:spcAft>
            </a:pPr>
            <a:r>
              <a:rPr lang="en-US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Steve Murray on the Alabama Department of Archives and History's Statement of Recommitment</a:t>
            </a:r>
          </a:p>
          <a:p>
            <a:pPr marL="0" marR="0">
              <a:spcBef>
                <a:spcPts val="1500"/>
              </a:spcBef>
              <a:spcAft>
                <a:spcPts val="75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Dr. Patricia C. Franks on Trends in Archival Education</a:t>
            </a:r>
          </a:p>
          <a:p>
            <a:pPr marL="0">
              <a:spcBef>
                <a:spcPts val="1500"/>
              </a:spcBef>
              <a:spcAft>
                <a:spcPts val="750"/>
              </a:spcAft>
            </a:pPr>
            <a:r>
              <a:rPr lang="en-US" sz="2600" dirty="0"/>
              <a:t>Kathy Marquis and Tom Ruller Discuss Adjusting Operations During the Pandemic</a:t>
            </a:r>
          </a:p>
          <a:p>
            <a:pPr marL="0">
              <a:spcBef>
                <a:spcPts val="1500"/>
              </a:spcBef>
              <a:spcAft>
                <a:spcPts val="750"/>
              </a:spcAft>
            </a:pPr>
            <a:r>
              <a:rPr lang="en-US" sz="2600" dirty="0"/>
              <a:t>Rick Hendricks on Working with Indigenous Communities</a:t>
            </a:r>
          </a:p>
          <a:p>
            <a:pPr marL="0">
              <a:spcBef>
                <a:spcPts val="1500"/>
              </a:spcBef>
              <a:spcAft>
                <a:spcPts val="750"/>
              </a:spcAft>
            </a:pPr>
            <a:endParaRPr lang="en-US" sz="26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https://www.state archivists.org/programs/neh-cares-grant/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b="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22DEB-F608-4389-BA95-29B1DB56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B614802A-D4A0-4AB7-92AB-1928ABD081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B941B-FAFC-4708-8DE9-CFB3897D4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6" y="5369766"/>
            <a:ext cx="2503993" cy="11498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DF322-AAA2-46A9-9B77-F7D19E34B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666" y="5232877"/>
            <a:ext cx="2703527" cy="9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B6A28-B189-42B1-BD04-CEC6E42B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Advocacy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0B89-604D-4614-9401-74A1BD26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700" dirty="0"/>
              <a:t>Federal Advocacy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NHPRC Budget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NARA Budget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NHPRC Reauthorization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IMLS Budget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NEH Budget</a:t>
            </a:r>
          </a:p>
          <a:p>
            <a:pPr marL="457200" lvl="1" indent="0">
              <a:buNone/>
            </a:pPr>
            <a:endParaRPr lang="en-US" sz="1700" dirty="0"/>
          </a:p>
          <a:p>
            <a:pPr marL="342900" indent="-342900">
              <a:buFont typeface="Arial" charset="0"/>
              <a:buChar char="•"/>
            </a:pPr>
            <a:r>
              <a:rPr lang="en-US" sz="1700" dirty="0"/>
              <a:t>Supporting State and Local Advocacy</a:t>
            </a:r>
          </a:p>
          <a:p>
            <a:pPr marL="0" indent="0">
              <a:buNone/>
            </a:pPr>
            <a:endParaRPr lang="en-US" sz="1700" dirty="0"/>
          </a:p>
          <a:p>
            <a:pPr marL="342900" indent="-342900">
              <a:buFont typeface="Arial" charset="0"/>
              <a:buChar char="•"/>
            </a:pPr>
            <a:r>
              <a:rPr lang="en-US" sz="1700" dirty="0"/>
              <a:t>Collaborative Advocacy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Working with Joint Working Group on Issues and Awareness to coordinate archival advocacy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CoSA on National Coalition of History Policy Board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700" dirty="0"/>
              <a:t>National Humanities Alliance Advocacy Day</a:t>
            </a:r>
          </a:p>
          <a:p>
            <a:endParaRPr lang="en-US" sz="1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FD2F2-47D3-4A8E-81E6-FE059D57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B007FFFF-43C3-4941-8FF1-577A6678B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07A98-7B99-4D6B-9C69-64AA6F17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Joint Working Group on Issues and Awareness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8B360-C96E-48B6-BB97-E840F6A4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103AE-FD91-4D35-AF16-D62A1AA7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governance in 2020; expanded ex-officio membership</a:t>
            </a:r>
          </a:p>
          <a:p>
            <a:endParaRPr lang="en-US" dirty="0"/>
          </a:p>
          <a:p>
            <a:r>
              <a:rPr lang="en-US" dirty="0"/>
              <a:t>Successful meeting with Biden Transition Team Representative</a:t>
            </a:r>
          </a:p>
          <a:p>
            <a:endParaRPr lang="en-US" dirty="0"/>
          </a:p>
          <a:p>
            <a:r>
              <a:rPr lang="en-US" dirty="0"/>
              <a:t>Upcoming toolkits, webinars, joint statements and issue briefs</a:t>
            </a:r>
          </a:p>
          <a:p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92B7AE5-F55B-4BC6-862C-6F7143C57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07A98-7B99-4D6B-9C69-64AA6F17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Nominating Committee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8B360-C96E-48B6-BB97-E840F6A4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103AE-FD91-4D35-AF16-D62A1AA7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Responsible for selecting nominees for CoSA Board of Directors</a:t>
            </a:r>
          </a:p>
          <a:p>
            <a:endParaRPr lang="en-US" dirty="0"/>
          </a:p>
          <a:p>
            <a:r>
              <a:rPr lang="en-US" dirty="0"/>
              <a:t>Let us know if you are interested in serving on the Board or on any CoSA Committees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92B7AE5-F55B-4BC6-862C-6F7143C57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SERI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CoSA Member Webinar - January 23,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000" b="0" dirty="0" err="1"/>
              <a:t>MoVE</a:t>
            </a:r>
            <a:r>
              <a:rPr lang="en-US" sz="2000" b="0" dirty="0"/>
              <a:t>-IT (Modeling Viable Electronic Information Transfers) project</a:t>
            </a:r>
          </a:p>
          <a:p>
            <a:pPr marL="800100" lvl="1" indent="-342900"/>
            <a:r>
              <a:rPr lang="en-US" sz="2000" dirty="0"/>
              <a:t>Project Coordinator, Michelle Gallinger and Project Manager, Nick Connizzo</a:t>
            </a:r>
          </a:p>
          <a:p>
            <a:pPr marL="800100" lvl="1" indent="-342900"/>
            <a:r>
              <a:rPr lang="en-US" sz="2000" dirty="0"/>
              <a:t>All Project Resources </a:t>
            </a:r>
            <a:r>
              <a:rPr lang="en-US" sz="2000" dirty="0">
                <a:hlinkClick r:id="rId2"/>
              </a:rPr>
              <a:t>available</a:t>
            </a:r>
            <a:r>
              <a:rPr lang="en-US" sz="2000" dirty="0"/>
              <a:t> on statearchivists.org</a:t>
            </a:r>
          </a:p>
          <a:p>
            <a:pPr marL="800100" lvl="1" indent="-342900"/>
            <a:r>
              <a:rPr lang="en-US" sz="2000" dirty="0"/>
              <a:t>Upcoming SERI webinar: </a:t>
            </a:r>
            <a:r>
              <a:rPr lang="en-US" sz="2000" dirty="0" err="1"/>
              <a:t>MoVE</a:t>
            </a:r>
            <a:r>
              <a:rPr lang="en-US" sz="2000" dirty="0"/>
              <a:t>-IT or Lose It on Tuesday, Feb. 9</a:t>
            </a:r>
            <a:r>
              <a:rPr lang="en-US" sz="2000" baseline="30000" dirty="0"/>
              <a:t>th</a:t>
            </a:r>
            <a:r>
              <a:rPr lang="en-US" sz="2000" dirty="0"/>
              <a:t> at 2:00 pm ET</a:t>
            </a:r>
          </a:p>
          <a:p>
            <a:pPr marL="457200" lvl="1" indent="0">
              <a:buNone/>
            </a:pPr>
            <a:endParaRPr lang="en-US" sz="2000" b="0" dirty="0"/>
          </a:p>
          <a:p>
            <a:r>
              <a:rPr lang="en-US" sz="2000" b="0" dirty="0"/>
              <a:t>SERI video series on </a:t>
            </a:r>
            <a:r>
              <a:rPr lang="en-US" sz="2000" b="0" dirty="0">
                <a:hlinkClick r:id="rId3"/>
              </a:rPr>
              <a:t>CoSA’s YouTube channel</a:t>
            </a: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8AB397-2EFE-4953-A7CE-0B231A3FCAE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04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SERI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CoSA Member Webinar - January 23,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125" y="2080470"/>
            <a:ext cx="9971506" cy="4018325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Tools and Resources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Finalizing scripts and slides for SERI video series</a:t>
            </a:r>
            <a:br>
              <a:rPr lang="en-US" sz="2000" dirty="0"/>
            </a:br>
            <a:endParaRPr lang="en-US" sz="2000" b="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Providing oversight of CoSA Resource Center</a:t>
            </a:r>
          </a:p>
          <a:p>
            <a:pPr marL="1257300" lvl="2" indent="-342900">
              <a:buFont typeface="Arial"/>
              <a:buChar char="•"/>
            </a:pPr>
            <a:r>
              <a:rPr lang="en-US" sz="1600" dirty="0"/>
              <a:t>Developing a co-governance model with the Society of American Archivists (SAA) Electronic Records Section (ERS)</a:t>
            </a:r>
          </a:p>
          <a:p>
            <a:pPr marL="1257300" lvl="2" indent="-342900">
              <a:buFont typeface="Arial"/>
              <a:buChar char="•"/>
            </a:pPr>
            <a:r>
              <a:rPr lang="en-US" sz="1600" dirty="0"/>
              <a:t>Assisting with the migration of the Resource Center to CoSA’s new website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0" dirty="0"/>
              <a:t>Collaboration with othe</a:t>
            </a:r>
            <a:r>
              <a:rPr lang="en-US" sz="2000" dirty="0"/>
              <a:t>r SERI subcommittees to support:</a:t>
            </a:r>
          </a:p>
          <a:p>
            <a:pPr marL="1257300" lvl="2" indent="-342900">
              <a:buFont typeface="Arial"/>
              <a:buChar char="•"/>
            </a:pPr>
            <a:r>
              <a:rPr lang="en-US" sz="1600" b="0" dirty="0"/>
              <a:t>Electronic Records Day 2021</a:t>
            </a:r>
          </a:p>
          <a:p>
            <a:pPr marL="1257300" lvl="2" indent="-342900">
              <a:buFont typeface="Arial"/>
              <a:buChar char="•"/>
            </a:pPr>
            <a:r>
              <a:rPr lang="en-US" sz="1600" dirty="0"/>
              <a:t>Explore resources for archiving and coding</a:t>
            </a:r>
            <a:endParaRPr lang="en-US" sz="1600" b="0" dirty="0"/>
          </a:p>
          <a:p>
            <a:pPr lvl="1" indent="0">
              <a:buNone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0" dirty="0"/>
              <a:t>Co-Chairs: Nick Connizzo and Suzanne Stasiulatis (PA)</a:t>
            </a:r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8AB397-2EFE-4953-A7CE-0B231A3FCAE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89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SERI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CoSA Member Webinar - January 23,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080470"/>
            <a:ext cx="9724031" cy="3921085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Education and Programming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/>
              <a:t>2021 SERI webinars scheduled through May</a:t>
            </a:r>
          </a:p>
          <a:p>
            <a:pPr marL="457200" lvl="1" indent="0">
              <a:buNone/>
            </a:pPr>
            <a:endParaRPr lang="en-US" sz="1900" b="0" dirty="0"/>
          </a:p>
          <a:p>
            <a:pPr marL="800100" lvl="1" indent="-342900">
              <a:buFont typeface="Arial"/>
              <a:buChar char="•"/>
            </a:pPr>
            <a:r>
              <a:rPr lang="en-US" sz="1900" dirty="0"/>
              <a:t>Producing educational videos</a:t>
            </a:r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Finalizing scripts and slides for SERI video series</a:t>
            </a:r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Developing and recording on-demand videos on electronic records topics </a:t>
            </a:r>
          </a:p>
          <a:p>
            <a:pPr marL="914400" lvl="2" indent="0">
              <a:buNone/>
            </a:pPr>
            <a:endParaRPr lang="en-US" sz="1500" dirty="0"/>
          </a:p>
          <a:p>
            <a:pPr marL="800100" lvl="1" indent="-342900">
              <a:buFont typeface="Arial"/>
              <a:buChar char="•"/>
            </a:pPr>
            <a:r>
              <a:rPr lang="en-US" sz="1900" dirty="0"/>
              <a:t>Initiative to provide support for furloughed or laid-off archives workers</a:t>
            </a:r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Collaboration with Education and Training Committee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1900" b="0" dirty="0"/>
              <a:t>Support for archivists who code</a:t>
            </a:r>
            <a:endParaRPr lang="en-US" sz="1900" dirty="0"/>
          </a:p>
          <a:p>
            <a:pPr marL="1257300" lvl="2" indent="-342900">
              <a:buFont typeface="Arial"/>
              <a:buChar char="•"/>
            </a:pPr>
            <a:r>
              <a:rPr lang="en-US" sz="1500" b="0" dirty="0"/>
              <a:t>Distribute and analyze survey</a:t>
            </a:r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Collaborate with other SERI subcommittees to explore resources and provide additional support</a:t>
            </a:r>
            <a:endParaRPr lang="en-US" sz="1500" b="0" dirty="0"/>
          </a:p>
          <a:p>
            <a:pPr lvl="1" indent="0">
              <a:buNone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1900" b="0" dirty="0"/>
              <a:t>Co-Chairs: Bonnie Weddle (NY) and </a:t>
            </a:r>
            <a:r>
              <a:rPr lang="en-US" sz="1900" dirty="0"/>
              <a:t>Kathryn Baringer (MD)</a:t>
            </a:r>
            <a:endParaRPr lang="en-US" sz="1900" b="0" dirty="0"/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8AB397-2EFE-4953-A7CE-0B231A3FCAE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7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SERI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CoSA Member Webinar - January 23,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49" y="2038525"/>
            <a:ext cx="9837281" cy="4416906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endParaRPr lang="en-US" sz="2400" b="0" dirty="0"/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Advocacy and Outreach</a:t>
            </a:r>
          </a:p>
          <a:p>
            <a:pPr marL="800100" lvl="1" indent="-342900">
              <a:buFont typeface="Arial"/>
              <a:buChar char="•"/>
            </a:pPr>
            <a:r>
              <a:rPr lang="en-US" sz="1900" dirty="0"/>
              <a:t>Successful 2020 Electronic Records Day </a:t>
            </a:r>
            <a:r>
              <a:rPr lang="en-US" sz="1900" dirty="0">
                <a:hlinkClick r:id="rId2"/>
              </a:rPr>
              <a:t>poster</a:t>
            </a:r>
            <a:r>
              <a:rPr lang="en-US" sz="1900" dirty="0"/>
              <a:t> and </a:t>
            </a:r>
            <a:r>
              <a:rPr lang="en-US" sz="1900" dirty="0">
                <a:hlinkClick r:id="rId3"/>
              </a:rPr>
              <a:t>webinar</a:t>
            </a:r>
            <a:endParaRPr lang="en-US" sz="1900" dirty="0"/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Planning for Electronic Records Day 2021</a:t>
            </a:r>
          </a:p>
          <a:p>
            <a:pPr marL="457200" lvl="1" indent="0">
              <a:buNone/>
            </a:pPr>
            <a:endParaRPr lang="en-US" sz="1900" b="0" dirty="0"/>
          </a:p>
          <a:p>
            <a:pPr marL="800100" lvl="1" indent="-342900">
              <a:buFont typeface="Arial"/>
              <a:buChar char="•"/>
            </a:pPr>
            <a:r>
              <a:rPr lang="en-US" sz="1900" dirty="0"/>
              <a:t>Supporting the SERI social media presence</a:t>
            </a:r>
          </a:p>
          <a:p>
            <a:pPr marL="457200" lvl="1" indent="0">
              <a:buNone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1900" b="0" dirty="0"/>
              <a:t>Developing and publishing SERI Advocacy Op-Ed</a:t>
            </a:r>
          </a:p>
          <a:p>
            <a:pPr marL="457200" lvl="1" indent="0">
              <a:buNone/>
            </a:pPr>
            <a:endParaRPr lang="en-US" sz="1900" b="0" dirty="0"/>
          </a:p>
          <a:p>
            <a:pPr marL="800100" lvl="1" indent="-342900">
              <a:buFont typeface="Arial"/>
              <a:buChar char="•"/>
            </a:pPr>
            <a:r>
              <a:rPr lang="en-US" sz="1900" dirty="0"/>
              <a:t>Collaboration with other subcommittees to support:</a:t>
            </a:r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SERI video series</a:t>
            </a:r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Webinars</a:t>
            </a:r>
          </a:p>
          <a:p>
            <a:pPr marL="1257300" lvl="2" indent="-342900">
              <a:buFont typeface="Arial"/>
              <a:buChar char="•"/>
            </a:pPr>
            <a:r>
              <a:rPr lang="en-US" sz="1500" dirty="0"/>
              <a:t>Website content</a:t>
            </a:r>
          </a:p>
          <a:p>
            <a:pPr lvl="1" indent="0">
              <a:buNone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1900" b="0" dirty="0"/>
              <a:t>Co-Chairs: Christian Skipper (MD) and </a:t>
            </a:r>
            <a:r>
              <a:rPr lang="en-US" sz="1900" dirty="0"/>
              <a:t>Patsy Mitchell (TN)</a:t>
            </a:r>
            <a:endParaRPr lang="en-US" sz="1900" b="0" dirty="0"/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8AB397-2EFE-4953-A7CE-0B231A3FCAE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1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59156-D490-497D-B70D-253E6AD8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Archives and Records Management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442DC-9DE6-49AF-83F4-291051FE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12" y="1891970"/>
            <a:ext cx="3955775" cy="36833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Survey Participation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States 	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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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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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ym typeface="Wingdings" panose="05000000000000000000" pitchFamily="2" charset="2"/>
              </a:rPr>
              <a:t>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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Territories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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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Record Management </a:t>
            </a:r>
            <a:r>
              <a:rPr lang="en-US" sz="2000" dirty="0">
                <a:sym typeface="Wingdings" panose="05000000000000000000" pitchFamily="2" charset="2"/>
              </a:rPr>
              <a:t>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1429B-7187-4F32-9806-1C05E37D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688AA-F9CE-40CF-AA99-BFDC9032EB01}"/>
              </a:ext>
            </a:extLst>
          </p:cNvPr>
          <p:cNvSpPr txBox="1"/>
          <p:nvPr/>
        </p:nvSpPr>
        <p:spPr>
          <a:xfrm>
            <a:off x="838199" y="2040502"/>
            <a:ext cx="617551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Survey completed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Analysis underway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First draft due February 1, 2021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Goal of completing full, published report for </a:t>
            </a:r>
            <a:r>
              <a:rPr lang="en-US" sz="2800" dirty="0" err="1"/>
              <a:t>CoSA</a:t>
            </a:r>
            <a:r>
              <a:rPr lang="en-US" sz="2800" dirty="0"/>
              <a:t>/BPE Conference in May</a:t>
            </a:r>
          </a:p>
        </p:txBody>
      </p:sp>
    </p:spTree>
    <p:extLst>
      <p:ext uri="{BB962C8B-B14F-4D97-AF65-F5344CB8AC3E}">
        <p14:creationId xmlns:p14="http://schemas.microsoft.com/office/powerpoint/2010/main" val="354157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19" y="2061556"/>
            <a:ext cx="10736112" cy="4294794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sz="4000" b="0" dirty="0"/>
              <a:t>Welcome and Overview</a:t>
            </a:r>
          </a:p>
          <a:p>
            <a:pPr marL="0" indent="0">
              <a:buNone/>
            </a:pPr>
            <a:r>
              <a:rPr lang="en-US" sz="4000" b="0" dirty="0"/>
              <a:t>Committee Reports: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0" dirty="0"/>
              <a:t>Finance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0" dirty="0"/>
              <a:t>Development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0" dirty="0"/>
              <a:t>Education </a:t>
            </a:r>
            <a:r>
              <a:rPr lang="en-US" sz="4000" dirty="0"/>
              <a:t>and </a:t>
            </a:r>
            <a:r>
              <a:rPr lang="en-US" sz="4000" b="0" dirty="0"/>
              <a:t>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0" dirty="0"/>
              <a:t>Advocacy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0" dirty="0"/>
              <a:t>Joint Working Group on Issues and Awareness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/>
              <a:t>Nominating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0" dirty="0"/>
              <a:t>State Electronic Records Initiative (SERI)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/>
              <a:t>Archives and Records Management Survey</a:t>
            </a:r>
            <a:endParaRPr lang="en-US" sz="40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b="0" dirty="0"/>
              <a:t>2021 CoSA Meetings</a:t>
            </a:r>
          </a:p>
          <a:p>
            <a:pPr lvl="1" indent="0">
              <a:buNone/>
            </a:pPr>
            <a:endParaRPr lang="en-US" sz="4000" b="0" i="1" dirty="0"/>
          </a:p>
          <a:p>
            <a:pPr marL="0" indent="0">
              <a:buNone/>
            </a:pPr>
            <a:r>
              <a:rPr lang="en-US" sz="4000" b="0" dirty="0"/>
              <a:t>Q and A</a:t>
            </a:r>
          </a:p>
          <a:p>
            <a:pPr marL="0" indent="0">
              <a:buNone/>
            </a:pPr>
            <a:r>
              <a:rPr lang="en-US" sz="4000" b="0" dirty="0"/>
              <a:t>Upcoming Programs and Webinars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DD39EE-DD96-4C15-B5A1-7259974F6F05}"/>
              </a:ext>
            </a:extLst>
          </p:cNvPr>
          <p:cNvSpPr txBox="1"/>
          <p:nvPr/>
        </p:nvSpPr>
        <p:spPr>
          <a:xfrm>
            <a:off x="890611" y="5700486"/>
            <a:ext cx="1026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Disclaimer:  This webinar is being recorded and will be available for viewing on the CoSA website.</a:t>
            </a:r>
          </a:p>
        </p:txBody>
      </p:sp>
    </p:spTree>
    <p:extLst>
      <p:ext uri="{BB962C8B-B14F-4D97-AF65-F5344CB8AC3E}">
        <p14:creationId xmlns:p14="http://schemas.microsoft.com/office/powerpoint/2010/main" val="51154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07A98-7B99-4D6B-9C69-64AA6F17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CosA</a:t>
            </a:r>
            <a:r>
              <a:rPr lang="en-US" sz="4000" dirty="0">
                <a:solidFill>
                  <a:srgbClr val="FFFFFF"/>
                </a:solidFill>
              </a:rPr>
              <a:t> Awards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8B360-C96E-48B6-BB97-E840F6A4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103AE-FD91-4D35-AF16-D62A1AA7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Victoria Irons Walch Leadership Award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Victoria Irons Walch Emerging Leader Award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 for Archives Award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Stars Award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CoSA-NHPRC SHRAB Award of Merit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CoSA-Ancestry Leadership Award – 2021 recipient – Kathryn Baringer (MD)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Awards Program Announcement in the next few weeks!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CoSA Awards Program Sponsored by Family Search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92B7AE5-F55B-4BC6-862C-6F7143C57F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D520BD-FBC8-4F7A-A644-D104A461F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3" y="5424808"/>
            <a:ext cx="2700022" cy="7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CoSA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21873"/>
            <a:ext cx="9760528" cy="4745182"/>
          </a:xfrm>
        </p:spPr>
        <p:txBody>
          <a:bodyPr anchor="ctr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March 18</a:t>
            </a:r>
            <a:endParaRPr lang="en-US" sz="1800" b="0" dirty="0"/>
          </a:p>
          <a:p>
            <a:pPr marL="800100" lvl="1" indent="-342900">
              <a:buFont typeface="Arial"/>
              <a:buChar char="•"/>
            </a:pPr>
            <a:r>
              <a:rPr lang="en-US" sz="1800" b="0" dirty="0"/>
              <a:t>Briefing for CoSA Partners</a:t>
            </a:r>
          </a:p>
          <a:p>
            <a:pPr lvl="1" indent="0">
              <a:buNone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May 17-19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b="0" dirty="0"/>
              <a:t>CoSA-BPE Conference</a:t>
            </a:r>
          </a:p>
          <a:p>
            <a:pPr marL="800100" lvl="1" indent="-342900">
              <a:buFont typeface="Arial"/>
              <a:buChar char="•"/>
            </a:pPr>
            <a:endParaRPr lang="en-US" sz="1800" b="0" dirty="0"/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August 11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b="0" dirty="0"/>
              <a:t>CoSA Work Session </a:t>
            </a:r>
          </a:p>
          <a:p>
            <a:pPr lvl="1" indent="0">
              <a:buNone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August 18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CoSA Business Meeting and Awards Program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See you online!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1800" dirty="0"/>
              <a:t>March 18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Briefing for CoSA Partners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May 17-19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CoSA-BPE Conference</a:t>
            </a:r>
          </a:p>
          <a:p>
            <a:pPr marL="800100" lvl="1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August 11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CoSA Work Session </a:t>
            </a:r>
          </a:p>
          <a:p>
            <a:pPr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August 18</a:t>
            </a:r>
          </a:p>
          <a:p>
            <a:pPr marL="800100" lvl="1" indent="-342900">
              <a:buFont typeface="Arial"/>
              <a:buChar char="•"/>
            </a:pPr>
            <a:r>
              <a:rPr lang="en-US" sz="1800" dirty="0"/>
              <a:t>CoSA Business Meeting and Awards Program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 dirty="0"/>
              <a:t>See you online!</a:t>
            </a: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CoSA-BPE Conference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84016-59E6-4D64-AAEF-5726D701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1" name="Content Placeholder 10" descr="A drawing of a face&#10;&#10;Description automatically generated">
            <a:extLst>
              <a:ext uri="{FF2B5EF4-FFF2-40B4-BE49-F238E27FC236}">
                <a16:creationId xmlns:a16="http://schemas.microsoft.com/office/drawing/2014/main" id="{852867C2-4088-4DBE-B376-FB96BF49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980" y="5350089"/>
            <a:ext cx="1335140" cy="1188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9B0DD-7CF4-48EC-835E-EEAE5B99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90" y="2170316"/>
            <a:ext cx="4114800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70857-6028-4373-B657-F63C5B381194}"/>
              </a:ext>
            </a:extLst>
          </p:cNvPr>
          <p:cNvSpPr txBox="1"/>
          <p:nvPr/>
        </p:nvSpPr>
        <p:spPr>
          <a:xfrm>
            <a:off x="6426200" y="28067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Deadline extended to February 26, 2021</a:t>
            </a:r>
          </a:p>
        </p:txBody>
      </p:sp>
    </p:spTree>
    <p:extLst>
      <p:ext uri="{BB962C8B-B14F-4D97-AF65-F5344CB8AC3E}">
        <p14:creationId xmlns:p14="http://schemas.microsoft.com/office/powerpoint/2010/main" val="208691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Questions and Comments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84016-59E6-4D64-AAEF-5726D701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91BDFB8-B9F3-43EB-8C25-97534FA6C3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220" y="2459112"/>
            <a:ext cx="2286198" cy="3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Upcoming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21873"/>
            <a:ext cx="9760528" cy="4745182"/>
          </a:xfrm>
        </p:spPr>
        <p:txBody>
          <a:bodyPr anchor="ctr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February 9</a:t>
            </a:r>
            <a:r>
              <a:rPr lang="en-US" sz="1800" dirty="0"/>
              <a:t>:      SERI webinar – </a:t>
            </a:r>
            <a:r>
              <a:rPr lang="en-US" sz="1800" dirty="0" err="1"/>
              <a:t>MoVE</a:t>
            </a:r>
            <a:r>
              <a:rPr lang="en-US" sz="1800" dirty="0"/>
              <a:t>-IT or Lose it: Analysis and Recommendations from the</a:t>
            </a:r>
            <a:br>
              <a:rPr lang="en-US" sz="1800" dirty="0"/>
            </a:br>
            <a:r>
              <a:rPr lang="en-US" sz="1800" dirty="0"/>
              <a:t>		    </a:t>
            </a:r>
            <a:r>
              <a:rPr lang="en-US" sz="1800" dirty="0" err="1"/>
              <a:t>MoVE</a:t>
            </a:r>
            <a:r>
              <a:rPr lang="en-US" sz="1800" dirty="0"/>
              <a:t>-IT (Modeling Viable Electronic Information Transfers)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For registration information: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https://www.statearchivists.org/programs/state-electronic-records-initiative/seri-webinars/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February 11</a:t>
            </a:r>
            <a:r>
              <a:rPr lang="en-US" sz="1800" dirty="0"/>
              <a:t>:    </a:t>
            </a:r>
            <a:r>
              <a:rPr lang="en-US" sz="1800" dirty="0" err="1"/>
              <a:t>CoSA</a:t>
            </a:r>
            <a:r>
              <a:rPr lang="en-US" sz="1800" dirty="0"/>
              <a:t>-NARA Webinar - Executive Transitions in Federal and State Government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February 25</a:t>
            </a:r>
            <a:r>
              <a:rPr lang="en-US" sz="1800" dirty="0"/>
              <a:t>:     </a:t>
            </a:r>
            <a:r>
              <a:rPr lang="en-US" sz="1800" dirty="0" err="1"/>
              <a:t>CoSA</a:t>
            </a:r>
            <a:r>
              <a:rPr lang="en-US" sz="1800" dirty="0"/>
              <a:t> Member Webinar – TBA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For registration information: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https://www.statearchivists.org/programs/cosa-webinar-series/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Contact Us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F735B7-2281-48EE-BDC9-29FA8231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2450"/>
            <a:ext cx="9759950" cy="474503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6200" dirty="0"/>
              <a:t>CoSA Website</a:t>
            </a:r>
            <a:br>
              <a:rPr lang="en-US" sz="6200" dirty="0"/>
            </a:br>
            <a:r>
              <a:rPr lang="en-US" sz="6200" dirty="0">
                <a:hlinkClick r:id="rId3"/>
              </a:rPr>
              <a:t>http://www.statearchivists.org</a:t>
            </a:r>
            <a:endParaRPr lang="en-US" sz="62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endParaRPr lang="en-US" sz="62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6200" dirty="0"/>
              <a:t>CoSA Resource Center</a:t>
            </a:r>
            <a:br>
              <a:rPr lang="en-US" sz="6200" dirty="0"/>
            </a:br>
            <a:r>
              <a:rPr lang="en-US" sz="6200" b="0" dirty="0">
                <a:hlinkClick r:id="rId4"/>
              </a:rPr>
              <a:t>https://www.statearchivists.org/resource-center/</a:t>
            </a:r>
            <a:endParaRPr lang="en-US" sz="6200" b="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endParaRPr lang="en-US" sz="6200" dirty="0"/>
          </a:p>
          <a:p>
            <a:pPr marL="0" indent="0" algn="ctr">
              <a:buNone/>
            </a:pPr>
            <a:r>
              <a:rPr lang="en-US" sz="6200" dirty="0"/>
              <a:t>CoSA Twitter Handle</a:t>
            </a:r>
            <a:br>
              <a:rPr lang="en-US" sz="6200" dirty="0"/>
            </a:br>
            <a:r>
              <a:rPr lang="en-US" sz="6200" dirty="0"/>
              <a:t>@StateArchivists</a:t>
            </a:r>
          </a:p>
          <a:p>
            <a:pPr marL="0" indent="0">
              <a:buNone/>
            </a:pPr>
            <a:endParaRPr lang="en-US" sz="6200" b="1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200" dirty="0"/>
              <a:t>CoSA Facebook Page</a:t>
            </a:r>
            <a:br>
              <a:rPr lang="en-US" sz="6200" dirty="0"/>
            </a:br>
            <a:r>
              <a:rPr lang="en-US" sz="6200" dirty="0">
                <a:hlinkClick r:id="rId5"/>
              </a:rPr>
              <a:t>www.facebook.com/CouncilOfStateArchivists</a:t>
            </a:r>
            <a:endParaRPr lang="en-US" sz="6200" dirty="0"/>
          </a:p>
          <a:p>
            <a:pPr algn="ctr"/>
            <a:endParaRPr lang="en-US" sz="6200" dirty="0"/>
          </a:p>
          <a:p>
            <a:pPr marL="0" indent="0" algn="ctr">
              <a:buNone/>
            </a:pPr>
            <a:r>
              <a:rPr lang="en-US" sz="6200" dirty="0"/>
              <a:t>CoSA You Tube </a:t>
            </a:r>
            <a:br>
              <a:rPr lang="en-US" sz="6200" dirty="0"/>
            </a:br>
            <a:r>
              <a:rPr lang="en-US" sz="6200" dirty="0">
                <a:hlinkClick r:id="rId6"/>
              </a:rPr>
              <a:t>https://www.youtube.com/user/StateArchivists/</a:t>
            </a:r>
            <a:endParaRPr lang="en-US" sz="6200" dirty="0"/>
          </a:p>
          <a:p>
            <a:pPr marL="0" indent="0">
              <a:buNone/>
            </a:pPr>
            <a:endParaRPr lang="en-US" sz="6200" b="1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119843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Sponsors and Funders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53109-124A-4142-8A3A-A8E28A165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578" y="1883531"/>
            <a:ext cx="2944623" cy="603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18482-E066-4B69-85E0-33E17AB58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99" y="1622857"/>
            <a:ext cx="2920237" cy="1304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C4637-9E37-4882-AD18-75ADCCB99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447" y="2816307"/>
            <a:ext cx="2700762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03AE4-96F7-43D9-BCC9-8E4A9E96F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10" y="2724006"/>
            <a:ext cx="1615580" cy="627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62D6B6-495C-4495-BD46-2D18ABCA2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671" y="3543486"/>
            <a:ext cx="3121423" cy="530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E50D9E-D13D-4B9F-AB48-E1AC6BFB6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908" y="3386394"/>
            <a:ext cx="902286" cy="841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2175C0-084D-4656-8DCE-52A9EF6B4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266" y="4485211"/>
            <a:ext cx="2731245" cy="4328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C0B31B-B75F-4B5C-B97A-6E32EA5F6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7384" y="4969668"/>
            <a:ext cx="2188654" cy="445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1F6F9A-7B64-412D-8C93-D96F2983E8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9835" y="4709979"/>
            <a:ext cx="2078916" cy="408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F10F67-9357-4087-B53E-DC910DFDCF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3451" y="5522438"/>
            <a:ext cx="2194750" cy="9693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196429-10DC-4598-8D25-7632094237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1194" y="5354742"/>
            <a:ext cx="237764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Webinar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21873"/>
            <a:ext cx="9760528" cy="474518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/>
              <a:t>We really do appreciate your feedback!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/>
              <a:t>When you exit the webinar, you will automatically be taken to an online webinar evaluation. Please take a couple minutes to complete the survey and help us plan future webinars.</a:t>
            </a:r>
          </a:p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1874"/>
            <a:ext cx="9732819" cy="4738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endParaRPr lang="en-US" sz="1800" dirty="0"/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F62928-CA87-4843-B3C3-6F798E26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5" y="3176794"/>
            <a:ext cx="21431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82" y="1869950"/>
            <a:ext cx="10904437" cy="4668961"/>
          </a:xfrm>
        </p:spPr>
        <p:txBody>
          <a:bodyPr anchor="ctr">
            <a:normAutofit fontScale="55000" lnSpcReduction="20000"/>
          </a:bodyPr>
          <a:lstStyle/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Tom Ruller, CoSA President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Jami Awalt, CoSA Treasurer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Lizette Pelletier, Development Committee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Shawn Rounds, Education &amp; Training Committee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Steve Murray, Advocacy Committee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Sarah Koonts, Joint Working Group on Issues and Awareness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Eric Emerson, CoSA Vice-President/ Nominating Committee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Allen Ramsey and Alejandra Dean, State Electronic Records Initiative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Veronica Martzahl, Archives and Records Management Survey</a:t>
            </a:r>
          </a:p>
          <a:p>
            <a:pPr lvl="1" indent="0">
              <a:buNone/>
            </a:pPr>
            <a:endParaRPr lang="en-US" sz="2900" dirty="0">
              <a:cs typeface="Aldhabi" panose="020B0604020202020204" pitchFamily="2" charset="-78"/>
            </a:endParaRPr>
          </a:p>
          <a:p>
            <a:pPr lvl="1" indent="0">
              <a:buNone/>
            </a:pPr>
            <a:r>
              <a:rPr lang="en-US" sz="2900" dirty="0">
                <a:cs typeface="Aldhabi" panose="020B0604020202020204" pitchFamily="2" charset="-78"/>
              </a:rPr>
              <a:t>Barbara Teague, Upcoming Meetings and Events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President’s Welcome and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3" y="1798983"/>
            <a:ext cx="9863178" cy="420257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2021 – Opportunities and Challenges – members working together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Thanks to members, board members, committee chairs, staff and contractors, as well as to our corporate sponsors and other partners – </a:t>
            </a:r>
            <a:r>
              <a:rPr lang="en-US" sz="2000" i="1" dirty="0"/>
              <a:t>over fifty individuals </a:t>
            </a:r>
            <a:r>
              <a:rPr lang="en-US" sz="2000" b="0" dirty="0"/>
              <a:t>volunteer on CoSA committees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New website and member communication site using Higher Logic coming soon!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Webinars, research,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ARM Survey published in the spring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Contact me, any Board member, or Barbara with ideas or concerns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FDA43-1807-447A-9678-F3EC58C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President’s Welcome and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C608C-C19E-453E-923E-8DC8C21F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909D7-721D-4A6E-8A7D-8437D848C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Online meetings this year; 2022 under discussion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Training funds for base CoSA dues amount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Strategic Plan for CoSA and for SERI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D235B3C6-3189-4F8D-AA74-5604B1BF4F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7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D189E-2E1C-4DDF-BA43-BE03D0BF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Finance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55D0-7481-44BC-A801-CEB89A64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2140527"/>
            <a:ext cx="10721557" cy="386102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/>
              <a:t>2020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Changes because of the pandemic – no annual meeting revenue, fewer dues payments</a:t>
            </a:r>
          </a:p>
          <a:p>
            <a:pPr lvl="1" indent="0">
              <a:buNone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46 of the 56 states, territories, and District of Columbia paid dues for a total of $122,500, down from 50 states payi8ng $135,375 in 2019</a:t>
            </a:r>
          </a:p>
          <a:p>
            <a:pPr marL="800100" lvl="1" indent="-342900">
              <a:buFont typeface="Arial" charset="0"/>
              <a:buChar char="•"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CoSA supported 250 state archives staff to attend the CoSA-SAA Annual meeting, for states that paid base dues amount</a:t>
            </a:r>
          </a:p>
          <a:p>
            <a:pPr marL="800100" lvl="1" indent="-342900">
              <a:buFont typeface="Arial" charset="0"/>
              <a:buChar char="•"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 Reserve Fund, Awards Fund, and other investments made gains</a:t>
            </a:r>
          </a:p>
          <a:p>
            <a:pPr marL="800100" lvl="1" indent="-342900">
              <a:buFont typeface="Arial" charset="0"/>
              <a:buChar char="•"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National Endowment for Humanities CARES grant $41,000 and generous Corporate Sponsors helped</a:t>
            </a:r>
          </a:p>
          <a:p>
            <a:pPr lvl="1" indent="0">
              <a:buNone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2019 carry forward funds supported purchase of Higher Logic web and communications software</a:t>
            </a:r>
          </a:p>
          <a:p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3152C-294D-4A2C-A6CF-979B2B80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519AB9C4-7EBB-4348-B0AA-5B8606CE1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7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D189E-2E1C-4DDF-BA43-BE03D0BF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Finance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55D0-7481-44BC-A801-CEB89A64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43" y="1745673"/>
            <a:ext cx="10589288" cy="42558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/>
              <a:t>2021</a:t>
            </a:r>
          </a:p>
          <a:p>
            <a:pPr marL="0" indent="0">
              <a:buNone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Expecting continued financial changes, with slightly reduced revenue</a:t>
            </a:r>
          </a:p>
          <a:p>
            <a:pPr marL="457200" lvl="1" indent="0">
              <a:buNone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States that pay base dues amount will be reimbursed for training approved by the CoSA Board</a:t>
            </a:r>
          </a:p>
          <a:p>
            <a:pPr marL="800100" lvl="1" indent="-342900">
              <a:buFont typeface="Arial" charset="0"/>
              <a:buChar char="•"/>
            </a:pPr>
            <a:endParaRPr lang="en-US" sz="1900" dirty="0"/>
          </a:p>
          <a:p>
            <a:pPr marL="800100" lvl="1" indent="-342900">
              <a:buFont typeface="Arial" charset="0"/>
              <a:buChar char="•"/>
            </a:pPr>
            <a:r>
              <a:rPr lang="en-US" sz="1900" dirty="0"/>
              <a:t>Possible grants in 2021 and following years</a:t>
            </a:r>
          </a:p>
          <a:p>
            <a:pPr lvl="1" indent="0">
              <a:buNone/>
            </a:pPr>
            <a:endParaRPr lang="en-US" sz="1900" dirty="0"/>
          </a:p>
          <a:p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3152C-294D-4A2C-A6CF-979B2B80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519AB9C4-7EBB-4348-B0AA-5B8606CE1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82190-6A7C-48A2-8A35-694033A2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Development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5590E-D63A-4DED-840F-15C1DA83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2020 Membership Dues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0" dirty="0"/>
              <a:t>Forty-six states, territories, and DC contributed dues</a:t>
            </a:r>
          </a:p>
          <a:p>
            <a:pPr lvl="1" indent="0">
              <a:buNone/>
            </a:pPr>
            <a:endParaRPr lang="en-US" sz="19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2020 Annual Appeals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0" dirty="0"/>
              <a:t>Combined total exceeded </a:t>
            </a:r>
            <a:r>
              <a:rPr lang="en-US" sz="1900" dirty="0"/>
              <a:t>$7,644 from 44 donors</a:t>
            </a:r>
            <a:endParaRPr lang="en-US" sz="19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Contributions to General Operations, Disaster Response Fund, Walch Fund, and Reserve Fund</a:t>
            </a:r>
          </a:p>
          <a:p>
            <a:pPr lvl="1" indent="0">
              <a:buNone/>
            </a:pPr>
            <a:endParaRPr lang="en-US" sz="1900" b="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2020 Corporate Sponsorships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Seven sponsors contributing a total of $78,000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In-kind contributions from another sponsor</a:t>
            </a:r>
          </a:p>
          <a:p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2DBEC-EB0B-4DFA-B85F-1CAC42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061CF06A-4F07-4885-8EA4-AD43514541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9B737-F8B6-449F-A699-F831C3E0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Education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B3DB-041D-4AAC-8859-836980D0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Webinars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Member Webinars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2021: Adaptable Archives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1" dirty="0"/>
              <a:t>Shop Talk </a:t>
            </a:r>
            <a:r>
              <a:rPr lang="en-US" b="0" dirty="0"/>
              <a:t>Webinars with corporate sponsors</a:t>
            </a:r>
            <a:br>
              <a:rPr lang="en-US" b="0" dirty="0"/>
            </a:b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CoSA-NARA webinars (quarterly)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5F495-F684-4BFF-91CD-52839543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4A9A0CE1-4DAB-4394-A2A4-F278DE9FB6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1" y="5350491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0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1504</Words>
  <Application>Microsoft Office PowerPoint</Application>
  <PresentationFormat>Widescreen</PresentationFormat>
  <Paragraphs>310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CoSA Member Webinar   What’s On Tap for CoSA in 2021 </vt:lpstr>
      <vt:lpstr>Webinar Agenda</vt:lpstr>
      <vt:lpstr>Speakers</vt:lpstr>
      <vt:lpstr>President’s Welcome and Overview</vt:lpstr>
      <vt:lpstr>President’s Welcome and Overview</vt:lpstr>
      <vt:lpstr>Finance Committee</vt:lpstr>
      <vt:lpstr>Finance Committee</vt:lpstr>
      <vt:lpstr>Development Committee</vt:lpstr>
      <vt:lpstr>Education and Training</vt:lpstr>
      <vt:lpstr>Education and Training</vt:lpstr>
      <vt:lpstr>Education and Training: In Conversation With….</vt:lpstr>
      <vt:lpstr>Advocacy Committee</vt:lpstr>
      <vt:lpstr>Joint Working Group on Issues and Awareness</vt:lpstr>
      <vt:lpstr>Nominating Committee</vt:lpstr>
      <vt:lpstr>SERI Update</vt:lpstr>
      <vt:lpstr>SERI Update</vt:lpstr>
      <vt:lpstr>SERI Update</vt:lpstr>
      <vt:lpstr>SERI Update</vt:lpstr>
      <vt:lpstr> Archives and Records Management Survey</vt:lpstr>
      <vt:lpstr>CosA Awards Program</vt:lpstr>
      <vt:lpstr>CoSA Meetings</vt:lpstr>
      <vt:lpstr>CoSA-BPE Conference</vt:lpstr>
      <vt:lpstr>Questions and Comments</vt:lpstr>
      <vt:lpstr>Upcoming Webinars </vt:lpstr>
      <vt:lpstr>Contact Us </vt:lpstr>
      <vt:lpstr>Sponsors and Funders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   What’s On Tap for CoSA in 2021</dc:title>
  <dc:creator>Barbara Teague</dc:creator>
  <cp:lastModifiedBy>Lisa</cp:lastModifiedBy>
  <cp:revision>17</cp:revision>
  <dcterms:created xsi:type="dcterms:W3CDTF">2021-01-16T22:52:10Z</dcterms:created>
  <dcterms:modified xsi:type="dcterms:W3CDTF">2021-01-28T18:00:10Z</dcterms:modified>
</cp:coreProperties>
</file>